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1BDE-1D86-46BE-8A80-E37E36003F58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6E5E-BB60-4C3B-924D-B156DD8920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krkam.edusite.ru/DswMedia/vxsyed-02-08-06-152ot26102015postanovleniepravitel-stvarfovneseniiizmeneniyavpunkt3.pdf" TargetMode="External"/><Relationship Id="rId3" Type="http://schemas.openxmlformats.org/officeDocument/2006/relationships/hyperlink" Target="http://krkam.edusite.ru/DswMedia/436-fz.rtf" TargetMode="External"/><Relationship Id="rId7" Type="http://schemas.openxmlformats.org/officeDocument/2006/relationships/hyperlink" Target="http://krkam.edusite.ru/DswMedia/postanovlenie_575_17052017.rtf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krkam.edusite.ru/DswMedia/531-fz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kam.edusite.ru/DswMedia/149-fz.pdf" TargetMode="External"/><Relationship Id="rId11" Type="http://schemas.openxmlformats.org/officeDocument/2006/relationships/hyperlink" Target="http://krkam.edusite.ru/DswMedia/582.doc" TargetMode="External"/><Relationship Id="rId5" Type="http://schemas.openxmlformats.org/officeDocument/2006/relationships/hyperlink" Target="http://krkam.edusite.ru/DswMedia/federal-nyiyzakon152skommentariyami.docx" TargetMode="External"/><Relationship Id="rId10" Type="http://schemas.openxmlformats.org/officeDocument/2006/relationships/hyperlink" Target="http://krkam.edusite.ru/DswMedia/prikaz_785_rosobrnadzor.pdf" TargetMode="External"/><Relationship Id="rId4" Type="http://schemas.openxmlformats.org/officeDocument/2006/relationships/hyperlink" Target="http://krkam.edusite.ru/DswMedia/federal-nyiyzakonot28122010n390-fz-redot05102015.pdf" TargetMode="External"/><Relationship Id="rId9" Type="http://schemas.openxmlformats.org/officeDocument/2006/relationships/hyperlink" Target="http://krkam.edusite.ru/DswMedia/postanovlenie758ot31072014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krkam.edusite.ru/p366aa1.html" TargetMode="External"/><Relationship Id="rId13" Type="http://schemas.openxmlformats.org/officeDocument/2006/relationships/hyperlink" Target="http://krkam.edusite.ru/DswMedia/kakzashaitit-syaotinternet-ugroz.pdf" TargetMode="External"/><Relationship Id="rId3" Type="http://schemas.openxmlformats.org/officeDocument/2006/relationships/hyperlink" Target="http://krkam.edusite.ru/DswMedia/proektmicrosoftobezopasnostideteyvinternet.pdf" TargetMode="External"/><Relationship Id="rId7" Type="http://schemas.openxmlformats.org/officeDocument/2006/relationships/hyperlink" Target="http://krkam.edusite.ru/DswMedia/pismo_minobrazovanija_ob_informacionnoj_bezopasnos.pdf" TargetMode="External"/><Relationship Id="rId12" Type="http://schemas.openxmlformats.org/officeDocument/2006/relationships/hyperlink" Target="http://krkam.edusite.ru/DswMedia/mtsdlyaroditeley.pdf" TargetMode="External"/><Relationship Id="rId17" Type="http://schemas.openxmlformats.org/officeDocument/2006/relationships/image" Target="../media/image4.jpeg"/><Relationship Id="rId2" Type="http://schemas.openxmlformats.org/officeDocument/2006/relationships/hyperlink" Target="http://yadi.sk/d/frMxOsecMYUYM" TargetMode="External"/><Relationship Id="rId16" Type="http://schemas.openxmlformats.org/officeDocument/2006/relationships/hyperlink" Target="http://krkam.edusite.ru/DswMedia/meropriyatiyapobezopasnomuinternetusdet-mi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kam.edusite.ru/DswMedia/bezopasnyiyinterneturok7-8klass.pdf" TargetMode="External"/><Relationship Id="rId11" Type="http://schemas.openxmlformats.org/officeDocument/2006/relationships/hyperlink" Target="http://krkam.edusite.ru/DswMedia/sovetyiuchashaimsya-roditelyam-uchitelyam.docx" TargetMode="External"/><Relationship Id="rId5" Type="http://schemas.openxmlformats.org/officeDocument/2006/relationships/hyperlink" Target="http://krkam.edusite.ru/DswMedia/modeliurokovdlyaprovedeniyadnyaznaniy.docx" TargetMode="External"/><Relationship Id="rId15" Type="http://schemas.openxmlformats.org/officeDocument/2006/relationships/hyperlink" Target="http://yadi.sk/d/yUXwvPqRMYTFP" TargetMode="External"/><Relationship Id="rId10" Type="http://schemas.openxmlformats.org/officeDocument/2006/relationships/hyperlink" Target="http://krkam.edusite.ru/DswMedia/sovetyiiinformaciyaobezopasnominternete.docx" TargetMode="External"/><Relationship Id="rId4" Type="http://schemas.openxmlformats.org/officeDocument/2006/relationships/hyperlink" Target="http://yadi.sk/d/AtDkGXITMd2yy" TargetMode="External"/><Relationship Id="rId9" Type="http://schemas.openxmlformats.org/officeDocument/2006/relationships/hyperlink" Target="http://krkam.edusite.ru/p367aa1.html" TargetMode="External"/><Relationship Id="rId14" Type="http://schemas.openxmlformats.org/officeDocument/2006/relationships/hyperlink" Target="http://yadi.sk/d/_1mYRkhgMYTH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krkam.edusite.ru/DswMedia/buklet4.pdf" TargetMode="External"/><Relationship Id="rId13" Type="http://schemas.openxmlformats.org/officeDocument/2006/relationships/hyperlink" Target="http://krkam.edusite.ru/DswMedia/informacionnajabezopasnost-prezentacija-.pptx" TargetMode="External"/><Relationship Id="rId18" Type="http://schemas.openxmlformats.org/officeDocument/2006/relationships/hyperlink" Target="http://krkam.edusite.ru/DswMedia/00000000169_965049.jpg" TargetMode="External"/><Relationship Id="rId3" Type="http://schemas.openxmlformats.org/officeDocument/2006/relationships/hyperlink" Target="http://krkam.edusite.ru/DswMedia/broshyuradetivinternete.pdf" TargetMode="External"/><Relationship Id="rId7" Type="http://schemas.openxmlformats.org/officeDocument/2006/relationships/hyperlink" Target="http://krkam.edusite.ru/DswMedia/buklet3.pdf" TargetMode="External"/><Relationship Id="rId12" Type="http://schemas.openxmlformats.org/officeDocument/2006/relationships/hyperlink" Target="http://krkam.edusite.ru/DswMedia/internet-zavisimost-udetey.ppt" TargetMode="External"/><Relationship Id="rId17" Type="http://schemas.openxmlformats.org/officeDocument/2006/relationships/hyperlink" Target="http://krkam.edusite.ru/DswMedia/plakatpamyatkaroditelyam.jpg" TargetMode="External"/><Relationship Id="rId2" Type="http://schemas.openxmlformats.org/officeDocument/2006/relationships/hyperlink" Target="http://krkam.edusite.ru/DswMedia/informacionnyiylistok-ssyilkinaresursyiinterneta-.docx" TargetMode="External"/><Relationship Id="rId16" Type="http://schemas.openxmlformats.org/officeDocument/2006/relationships/hyperlink" Target="http://krkam.edusite.ru/DswMedia/anketadlyaroditeley.docx" TargetMode="Externa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kam.edusite.ru/DswMedia/buklet2.pdf" TargetMode="External"/><Relationship Id="rId11" Type="http://schemas.openxmlformats.org/officeDocument/2006/relationships/hyperlink" Target="http://krkam.edusite.ru/DswMedia/googleobezopasnominternete.docx" TargetMode="External"/><Relationship Id="rId5" Type="http://schemas.openxmlformats.org/officeDocument/2006/relationships/hyperlink" Target="http://krkam.edusite.ru/DswMedia/-buklet1.pdf" TargetMode="External"/><Relationship Id="rId15" Type="http://schemas.openxmlformats.org/officeDocument/2006/relationships/hyperlink" Target="http://krkam.edusite.ru/DswMedia/anketadlya12-18let.docx" TargetMode="External"/><Relationship Id="rId10" Type="http://schemas.openxmlformats.org/officeDocument/2006/relationships/hyperlink" Target="http://krkam.edusite.ru/DswMedia/pamyatkadlyadetey.png" TargetMode="External"/><Relationship Id="rId19" Type="http://schemas.openxmlformats.org/officeDocument/2006/relationships/hyperlink" Target="http://yadi.sk/d/_dk84IVHMcpSq" TargetMode="External"/><Relationship Id="rId4" Type="http://schemas.openxmlformats.org/officeDocument/2006/relationships/hyperlink" Target="http://krkam.edusite.ru/DswMedia/broshyura_k_01_02_2012.pdf" TargetMode="External"/><Relationship Id="rId9" Type="http://schemas.openxmlformats.org/officeDocument/2006/relationships/hyperlink" Target="http://krkam.edusite.ru/DswMedia/upolnomochennyiypopravamreb-nka.pdf" TargetMode="External"/><Relationship Id="rId14" Type="http://schemas.openxmlformats.org/officeDocument/2006/relationships/hyperlink" Target="http://krkam.edusite.ru/DswMedia/anketadlya7-12let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571481"/>
            <a:ext cx="5457836" cy="30289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Обеспечение </a:t>
            </a:r>
            <a:br>
              <a:rPr lang="ru-RU" dirty="0" smtClean="0"/>
            </a:br>
            <a:r>
              <a:rPr lang="ru-RU" dirty="0" smtClean="0"/>
              <a:t>информационной безопасности </a:t>
            </a:r>
            <a:br>
              <a:rPr lang="ru-RU" dirty="0" smtClean="0"/>
            </a:br>
            <a:r>
              <a:rPr lang="ru-RU" dirty="0" smtClean="0"/>
              <a:t>ребенку-дошкольнику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886200"/>
            <a:ext cx="3128962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А.Л. Колупаева,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Педагог-психолог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логотип вишен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5429264"/>
            <a:ext cx="1285884" cy="964413"/>
          </a:xfrm>
          <a:prstGeom prst="rect">
            <a:avLst/>
          </a:prstGeom>
        </p:spPr>
      </p:pic>
      <p:pic>
        <p:nvPicPr>
          <p:cNvPr id="17410" name="Picture 2" descr="https://uspeh.tspu.ru/images/logo_actions/protect_inter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2928958" cy="2884023"/>
          </a:xfrm>
          <a:prstGeom prst="rect">
            <a:avLst/>
          </a:prstGeom>
          <a:noFill/>
        </p:spPr>
      </p:pic>
      <p:pic>
        <p:nvPicPr>
          <p:cNvPr id="17412" name="Picture 4" descr="https://yanina-nfdou7.edumsko.ru/uploads/11700/11623/section/535286/kartinki/maxresdefault.jpg?15492708642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3343905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kreple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644318" cy="6500834"/>
          </a:xfrm>
        </p:spPr>
      </p:pic>
      <p:pic>
        <p:nvPicPr>
          <p:cNvPr id="5" name="Рисунок 4" descr="логотип вишен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</a:t>
            </a:r>
            <a:endParaRPr lang="ru-RU" dirty="0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00" t="14205" r="4000" b="3718"/>
          <a:stretch>
            <a:fillRect/>
          </a:stretch>
        </p:blipFill>
        <p:spPr>
          <a:xfrm>
            <a:off x="214282" y="1142984"/>
            <a:ext cx="8358246" cy="5072098"/>
          </a:xfrm>
        </p:spPr>
      </p:pic>
      <p:pic>
        <p:nvPicPr>
          <p:cNvPr id="5" name="Рисунок 4" descr="логотип вишен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Возможности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. Растет технически грамотным.</a:t>
            </a:r>
          </a:p>
          <a:p>
            <a:pPr>
              <a:buNone/>
            </a:pPr>
            <a:r>
              <a:rPr lang="ru-RU" dirty="0"/>
              <a:t>2. Чувствует себя увереннее с любой техникой.</a:t>
            </a:r>
          </a:p>
          <a:p>
            <a:pPr>
              <a:buNone/>
            </a:pPr>
            <a:r>
              <a:rPr lang="ru-RU" dirty="0"/>
              <a:t>3. Развивает логическое мышление.</a:t>
            </a:r>
          </a:p>
          <a:p>
            <a:pPr>
              <a:buNone/>
            </a:pPr>
            <a:r>
              <a:rPr lang="ru-RU" dirty="0"/>
              <a:t>4. Увеличивает скорость реакции, принятие решения.</a:t>
            </a:r>
          </a:p>
          <a:p>
            <a:pPr>
              <a:buNone/>
            </a:pPr>
            <a:r>
              <a:rPr lang="ru-RU" dirty="0"/>
              <a:t>5. Улучшает память.</a:t>
            </a:r>
          </a:p>
          <a:p>
            <a:pPr>
              <a:buNone/>
            </a:pPr>
            <a:r>
              <a:rPr lang="ru-RU" dirty="0"/>
              <a:t>6. Учится концентрировать внимание.</a:t>
            </a:r>
          </a:p>
          <a:p>
            <a:pPr>
              <a:buNone/>
            </a:pPr>
            <a:r>
              <a:rPr lang="ru-RU" dirty="0"/>
              <a:t>7. Учится визуально воспринимать объекты.</a:t>
            </a:r>
          </a:p>
          <a:p>
            <a:pPr>
              <a:buNone/>
            </a:pPr>
            <a:r>
              <a:rPr lang="ru-RU" dirty="0"/>
              <a:t>8. Получает возможность общаться с друзьями, живущими далеко.</a:t>
            </a:r>
          </a:p>
          <a:p>
            <a:pPr>
              <a:buNone/>
            </a:pPr>
            <a:r>
              <a:rPr lang="ru-RU" dirty="0"/>
              <a:t>9. Имеет возможность получить любую нужную ему информацию.                                        </a:t>
            </a:r>
          </a:p>
          <a:p>
            <a:endParaRPr lang="ru-RU" dirty="0"/>
          </a:p>
        </p:txBody>
      </p:sp>
      <p:pic>
        <p:nvPicPr>
          <p:cNvPr id="5" name="Рисунок 4" descr="логотип вишен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 от виртуальных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1. Воспитывается  усидчивость.</a:t>
            </a:r>
          </a:p>
          <a:p>
            <a:pPr>
              <a:buNone/>
            </a:pPr>
            <a:r>
              <a:rPr lang="ru-RU" dirty="0"/>
              <a:t>2. Вырабатывается терпение и настойчивость в достижении цели.                                                                </a:t>
            </a:r>
          </a:p>
          <a:p>
            <a:pPr>
              <a:buNone/>
            </a:pPr>
            <a:r>
              <a:rPr lang="ru-RU" dirty="0"/>
              <a:t>3. Развивают и укрепляют связь между моторикой пальцев рук и  мышлением</a:t>
            </a:r>
          </a:p>
          <a:p>
            <a:pPr>
              <a:buNone/>
            </a:pPr>
            <a:r>
              <a:rPr lang="ru-RU" dirty="0"/>
              <a:t>4. Многие игры расширяют кругозор детей, знакомят его с историей,</a:t>
            </a:r>
          </a:p>
          <a:p>
            <a:pPr>
              <a:buNone/>
            </a:pPr>
            <a:r>
              <a:rPr lang="ru-RU" dirty="0"/>
              <a:t>техникой, миром вокруг нас.</a:t>
            </a:r>
          </a:p>
          <a:p>
            <a:pPr>
              <a:buNone/>
            </a:pPr>
            <a:r>
              <a:rPr lang="ru-RU" dirty="0"/>
              <a:t>      5. Игры учат детей мыслить аналитически, развивают сообразительность.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оготип вишен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Требования, предъявляемые к компьютерной игре для детей дошкольного возраста:       </a:t>
            </a:r>
            <a:r>
              <a:rPr lang="ru-RU" dirty="0" smtClean="0"/>
              <a:t>  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                                                   </a:t>
            </a:r>
          </a:p>
          <a:p>
            <a:pPr>
              <a:buNone/>
            </a:pPr>
            <a:r>
              <a:rPr lang="ru-RU" dirty="0"/>
              <a:t>1. В игре должна быть текстовая информация о ходе и правилах игры.</a:t>
            </a:r>
          </a:p>
          <a:p>
            <a:pPr>
              <a:buNone/>
            </a:pPr>
            <a:r>
              <a:rPr lang="ru-RU" dirty="0"/>
              <a:t>2. Функции разъяснения должны выполнять специальные символы или звуковые сигналы, подсказывающие ребенку последовательность и правильность действий.                                                                     </a:t>
            </a:r>
          </a:p>
          <a:p>
            <a:pPr>
              <a:buNone/>
            </a:pPr>
            <a:r>
              <a:rPr lang="ru-RU" dirty="0"/>
              <a:t>3. Могут использоваться буквы и отдельные слова, написанные буквами больших размеров, больше, чем традиционный шрифт компьютера.                  </a:t>
            </a:r>
          </a:p>
          <a:p>
            <a:pPr>
              <a:buNone/>
            </a:pPr>
            <a:r>
              <a:rPr lang="ru-RU" dirty="0"/>
              <a:t>4. Изображения на экране должны быть достаточно крупными, обобщенными, без мелких и отвлекающих деталей.  </a:t>
            </a:r>
          </a:p>
          <a:p>
            <a:pPr>
              <a:buNone/>
            </a:pPr>
            <a:r>
              <a:rPr lang="ru-RU" dirty="0"/>
              <a:t>5.Темп движений и преобразований на экране должен быть не слишком быстрый, а количество решаемых игровых заданий регулируется самим ребенком.    </a:t>
            </a:r>
          </a:p>
          <a:p>
            <a:pPr>
              <a:buNone/>
            </a:pPr>
            <a:r>
              <a:rPr lang="ru-RU" dirty="0"/>
              <a:t>6. В обучающих играх используется правильные ответы, доступные дошкольникам.                                                     </a:t>
            </a:r>
          </a:p>
          <a:p>
            <a:pPr>
              <a:buNone/>
            </a:pPr>
            <a:r>
              <a:rPr lang="ru-RU" dirty="0"/>
              <a:t>7.Лучше, если программа имеет логическое завершение (построен дом, нарисован рисунок). 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оготип вишен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</a:t>
            </a:r>
            <a:r>
              <a:rPr lang="ru-RU" sz="3600" dirty="0" smtClean="0"/>
              <a:t>рганизация    игровой деятельности детей </a:t>
            </a:r>
            <a:br>
              <a:rPr lang="ru-RU" sz="3600" dirty="0" smtClean="0"/>
            </a:br>
            <a:r>
              <a:rPr lang="ru-RU" sz="3600" dirty="0" smtClean="0"/>
              <a:t>с компьютером: 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Ребенок </a:t>
            </a:r>
            <a:r>
              <a:rPr lang="ru-RU" dirty="0"/>
              <a:t>может работать за компьютером не более 15 минут в день. 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Лучше играть в компьютерные игры в первой половине дня.                       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 течение недели ребенок может работать с компьютером не более трех раз.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Комната, в которой он работает за компьютером, должна быть хорошо освещена.         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Врачи советуют ежедневно проводить в комнате с компьютером влажную уборку и проветривание.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Неплохо держать в комнате аквариум, который более полезен, чем  кактус у монитора якобы впитывающий вредное излучение.   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Мебель (стол и стул) по размерам должна соответствовать росту ребенка.                                                 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Рекомендованное расстояние от глаз ребенка до монитора не должно превышать 60 см.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 процессе игры с компьютером нужно обязательно сделать зарядку для глаз.                   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Занятия </a:t>
            </a:r>
            <a:r>
              <a:rPr lang="ru-RU" dirty="0"/>
              <a:t>за компьютером  нужно сменить физическими упражнениями и играми.   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оготип вишен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еры предосторожности: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                                    </a:t>
            </a:r>
          </a:p>
          <a:p>
            <a:pPr lvl="0"/>
            <a:r>
              <a:rPr lang="ru-RU" dirty="0"/>
              <a:t>Следить за тем, во, что играет ребенок, какие фильмы он смотрит.</a:t>
            </a:r>
          </a:p>
          <a:p>
            <a:pPr lvl="0"/>
            <a:r>
              <a:rPr lang="ru-RU" dirty="0"/>
              <a:t>Установить на компьютере полезные программы, которые будут учить ребенка полезному и нужному.</a:t>
            </a:r>
          </a:p>
          <a:p>
            <a:pPr lvl="0"/>
            <a:r>
              <a:rPr lang="ru-RU" dirty="0"/>
              <a:t>Проводить с ребенком гимнастику глаз, следите, чтобы на мониторе компьютера не было бликов.</a:t>
            </a:r>
          </a:p>
          <a:p>
            <a:pPr lvl="0"/>
            <a:r>
              <a:rPr lang="ru-RU" dirty="0"/>
              <a:t>Чаще играть с ребенком в обычные игры, развивающие </a:t>
            </a:r>
            <a:r>
              <a:rPr lang="ru-RU" dirty="0" err="1"/>
              <a:t>сенсорику</a:t>
            </a:r>
            <a:r>
              <a:rPr lang="ru-RU" dirty="0"/>
              <a:t> и внимательность.</a:t>
            </a:r>
          </a:p>
          <a:p>
            <a:pPr lvl="0"/>
            <a:r>
              <a:rPr lang="ru-RU" dirty="0"/>
              <a:t>Помогать ребенку найти общий язык со сверстниками, научите его манерам общения, старайтесь чаще с ним разговаривать.</a:t>
            </a:r>
          </a:p>
          <a:p>
            <a:pPr lvl="0"/>
            <a:r>
              <a:rPr lang="ru-RU" dirty="0"/>
              <a:t>Не оставлять ребенка за компьютером без присмотра (в первую очередь, маленьких детей).</a:t>
            </a:r>
          </a:p>
          <a:p>
            <a:r>
              <a:rPr lang="ru-RU" dirty="0"/>
              <a:t>Ограничить время нахождения за компьютером.        </a:t>
            </a:r>
          </a:p>
        </p:txBody>
      </p:sp>
      <p:pic>
        <p:nvPicPr>
          <p:cNvPr id="4" name="Рисунок 3" descr="логотип вишен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14327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Важно помнить и понимать!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404336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Невозможно закрыть все ресурсы, содержащие негативный конвент, и полностью оградить ребенка от столкновения с вредоносным содержимым, но возможно предупредить его, научить справляться с угрозой и в спорных ситуациях в первую очередь обращаться за помощью к взрослым.</a:t>
            </a:r>
          </a:p>
          <a:p>
            <a:endParaRPr lang="ru-RU" dirty="0"/>
          </a:p>
        </p:txBody>
      </p:sp>
      <p:pic>
        <p:nvPicPr>
          <p:cNvPr id="4" name="Рисунок 3" descr="логотип вишен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  <p:pic>
        <p:nvPicPr>
          <p:cNvPr id="20482" name="Picture 2" descr="https://lh4.googleusercontent.com/UerOkWFnXp3GMOhI5voPJ6WHbAHRDFqRjmiol_Fp51IIIqkDYTsf-eDnMRhfitAk-p-REQ=w1200-h630-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05" t="19193" r="12974"/>
          <a:stretch>
            <a:fillRect/>
          </a:stretch>
        </p:blipFill>
        <p:spPr bwMode="auto">
          <a:xfrm>
            <a:off x="3571868" y="3357562"/>
            <a:ext cx="5429288" cy="3308353"/>
          </a:xfrm>
          <a:prstGeom prst="rect">
            <a:avLst/>
          </a:prstGeom>
          <a:noFill/>
        </p:spPr>
      </p:pic>
      <p:pic>
        <p:nvPicPr>
          <p:cNvPr id="20484" name="Picture 4" descr="https://pptcloud3.ams3.digitaloceanspaces.com/slides/pics/001/771/632/original/Slide7.jpg?14825703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357298"/>
            <a:ext cx="3196134" cy="239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азбука безопасност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52928" cy="62646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Информационная безопасность детей </a:t>
            </a:r>
            <a:r>
              <a:rPr lang="ru-RU" dirty="0"/>
              <a:t>- 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развитию.</a:t>
            </a:r>
          </a:p>
        </p:txBody>
      </p:sp>
      <p:pic>
        <p:nvPicPr>
          <p:cNvPr id="4" name="Рисунок 3" descr="логотип вишен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  <p:pic>
        <p:nvPicPr>
          <p:cNvPr id="15362" name="Picture 2" descr="http://www.kemrsl.ru/i/news/3537-98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17468" y="1785926"/>
            <a:ext cx="4526532" cy="3509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Медиабезопасность</a:t>
            </a:r>
            <a:r>
              <a:rPr lang="ru-RU" dirty="0"/>
              <a:t> - обеспечение государством информационной безопасности детей, защита физического, умственного и нравственного развития несовершеннолетних, а также человеческого достоинства во всех аудиовизуальных </a:t>
            </a:r>
            <a:r>
              <a:rPr lang="ru-RU" dirty="0" err="1"/>
              <a:t>медиа-услугах</a:t>
            </a:r>
            <a:r>
              <a:rPr lang="ru-RU" dirty="0"/>
              <a:t> и электронных СМИ – требование международного права.</a:t>
            </a:r>
          </a:p>
          <a:p>
            <a:r>
              <a:rPr lang="ru-RU" b="1" dirty="0" err="1"/>
              <a:t>Медиаграмотность</a:t>
            </a:r>
            <a:r>
              <a:rPr lang="ru-RU" dirty="0"/>
              <a:t> - определяется в международном праве как грамотное использование детьми и их преподавателями инструментов, обеспечивающих доступ к информации, развитие критического анализа содержания информации и привития коммуникативных навыков, содействие профессиональной подготовке детей и их педагогов в целях позитивного и ответственного использования ими информационных и коммуникационных технологий и услуг.</a:t>
            </a:r>
          </a:p>
          <a:p>
            <a:r>
              <a:rPr lang="ru-RU" b="1" dirty="0" err="1"/>
              <a:t>Медиаобразование</a:t>
            </a:r>
            <a:r>
              <a:rPr lang="ru-RU" dirty="0"/>
              <a:t> - выполняет важную роль в защите детей от негативного воздействия средств массовой коммуникации, способствует осознанному участию детей и подростков в </a:t>
            </a:r>
            <a:r>
              <a:rPr lang="ru-RU" dirty="0" err="1"/>
              <a:t>медиасреде</a:t>
            </a:r>
            <a:r>
              <a:rPr lang="ru-RU" dirty="0"/>
              <a:t> и </a:t>
            </a:r>
            <a:r>
              <a:rPr lang="ru-RU" dirty="0" err="1"/>
              <a:t>медиакультуре</a:t>
            </a:r>
            <a:r>
              <a:rPr lang="ru-RU" dirty="0"/>
              <a:t>, что является одним из необходимых условий эффективного развития гражданского общества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логотип вишен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Нормативные документы по информационной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/>
              <a:t>Федеральные </a:t>
            </a:r>
            <a:r>
              <a:rPr lang="ru-RU" b="1" dirty="0"/>
              <a:t>законы.</a:t>
            </a:r>
          </a:p>
          <a:p>
            <a:r>
              <a:rPr lang="ru-RU" dirty="0">
                <a:hlinkClick r:id="rId2"/>
              </a:rPr>
              <a:t>Федеральный закон РФ от </a:t>
            </a:r>
            <a:r>
              <a:rPr lang="ru-RU" b="1" dirty="0">
                <a:hlinkClick r:id="rId2"/>
              </a:rPr>
              <a:t>31.12.2014 N 531-ФЗ </a:t>
            </a:r>
            <a:r>
              <a:rPr lang="ru-RU" dirty="0">
                <a:hlinkClick r:id="rId2"/>
              </a:rPr>
              <a:t>"О внесении изменений в статьи 13 и 14 Федерального закона "Об информации, информационных технологиях и о защите информации".</a:t>
            </a:r>
            <a:endParaRPr lang="ru-RU" dirty="0"/>
          </a:p>
          <a:p>
            <a:r>
              <a:rPr lang="ru-RU" dirty="0">
                <a:hlinkClick r:id="rId3"/>
              </a:rPr>
              <a:t>Федеральный закон РФ от </a:t>
            </a:r>
            <a:r>
              <a:rPr lang="ru-RU" b="1" dirty="0">
                <a:hlinkClick r:id="rId3"/>
              </a:rPr>
              <a:t>29.12.2010 N 436-ФЗ </a:t>
            </a:r>
            <a:r>
              <a:rPr lang="ru-RU" dirty="0">
                <a:hlinkClick r:id="rId3"/>
              </a:rPr>
              <a:t>"О защите детей от информации, причиняющей вред их здоровью и развитию"</a:t>
            </a:r>
            <a:r>
              <a:rPr lang="ru-RU" dirty="0"/>
              <a:t>.</a:t>
            </a:r>
          </a:p>
          <a:p>
            <a:r>
              <a:rPr lang="ru-RU" dirty="0">
                <a:hlinkClick r:id="rId4"/>
              </a:rPr>
              <a:t>Федеральный закон РФ от </a:t>
            </a:r>
            <a:r>
              <a:rPr lang="ru-RU" b="1" dirty="0">
                <a:hlinkClick r:id="rId4"/>
              </a:rPr>
              <a:t>28.12.2010  № 390 </a:t>
            </a:r>
            <a:r>
              <a:rPr lang="ru-RU" dirty="0">
                <a:hlinkClick r:id="rId4"/>
              </a:rPr>
              <a:t>— ФЗ «О безопасности» </a:t>
            </a:r>
            <a:r>
              <a:rPr lang="ru-RU" dirty="0"/>
              <a:t>.</a:t>
            </a:r>
          </a:p>
          <a:p>
            <a:r>
              <a:rPr lang="ru-RU" dirty="0">
                <a:hlinkClick r:id="rId5"/>
              </a:rPr>
              <a:t>Федеральный закон РФ от </a:t>
            </a:r>
            <a:r>
              <a:rPr lang="ru-RU" b="1" dirty="0">
                <a:hlinkClick r:id="rId5"/>
              </a:rPr>
              <a:t>27.07.2006  № 152 </a:t>
            </a:r>
            <a:r>
              <a:rPr lang="ru-RU" dirty="0">
                <a:hlinkClick r:id="rId5"/>
              </a:rPr>
              <a:t>— ФЗ «О персональных данных»</a:t>
            </a:r>
            <a:r>
              <a:rPr lang="ru-RU" dirty="0"/>
              <a:t> </a:t>
            </a:r>
          </a:p>
          <a:p>
            <a:r>
              <a:rPr lang="ru-RU" dirty="0">
                <a:hlinkClick r:id="rId6"/>
              </a:rPr>
              <a:t>Федеральный закон от </a:t>
            </a:r>
            <a:r>
              <a:rPr lang="ru-RU" b="1" dirty="0">
                <a:hlinkClick r:id="rId6"/>
              </a:rPr>
              <a:t>27.07.2006 № 149-ФЗ</a:t>
            </a:r>
            <a:r>
              <a:rPr lang="ru-RU" dirty="0">
                <a:hlinkClick r:id="rId6"/>
              </a:rPr>
              <a:t> (ред. 31.12.2014) "Об информации, информационных технологиях и о защите информации" (с </a:t>
            </a:r>
            <a:r>
              <a:rPr lang="ru-RU" dirty="0" err="1">
                <a:hlinkClick r:id="rId6"/>
              </a:rPr>
              <a:t>изм</a:t>
            </a:r>
            <a:r>
              <a:rPr lang="ru-RU" dirty="0">
                <a:hlinkClick r:id="rId6"/>
              </a:rPr>
              <a:t>. и доп., вступ. в силу с 01.09.2015).</a:t>
            </a:r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Федеральные постановления и приказы. </a:t>
            </a:r>
          </a:p>
          <a:p>
            <a:r>
              <a:rPr lang="ru-RU" dirty="0">
                <a:hlinkClick r:id="rId7"/>
              </a:rPr>
              <a:t>Постановление Правительства РФ от </a:t>
            </a:r>
            <a:r>
              <a:rPr lang="ru-RU" b="1" dirty="0">
                <a:hlinkClick r:id="rId7"/>
              </a:rPr>
              <a:t>17.05.2017 № 575 </a:t>
            </a:r>
            <a:r>
              <a:rPr lang="ru-RU" dirty="0">
                <a:hlinkClick r:id="rId7"/>
              </a:rPr>
              <a:t>"О внесении изменений в пункт 3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 (утвержденных постановлением Правительства Российской Федерации от 10 июля 2013 г. N 582 "Об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организации)".</a:t>
            </a:r>
            <a:endParaRPr lang="ru-RU" dirty="0"/>
          </a:p>
          <a:p>
            <a:r>
              <a:rPr lang="ru-RU" dirty="0">
                <a:hlinkClick r:id="rId8"/>
              </a:rPr>
              <a:t>Постановление Правительства РФ от </a:t>
            </a:r>
            <a:r>
              <a:rPr lang="ru-RU" b="1" dirty="0">
                <a:hlinkClick r:id="rId8"/>
              </a:rPr>
              <a:t>20.10.2015 г. № 1120 </a:t>
            </a:r>
            <a:r>
              <a:rPr lang="ru-RU" dirty="0">
                <a:hlinkClick r:id="rId8"/>
              </a:rPr>
              <a:t>"О внесении изменения в пункт З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организации, утвержденных постановлением Правительства Российской Федерации от 10 июля 2013 г. № 582 "06 утверждении Правил размещения на официальном сайте образовательной организации в </a:t>
            </a:r>
            <a:r>
              <a:rPr lang="ru-RU" dirty="0" err="1">
                <a:hlinkClick r:id="rId8"/>
              </a:rPr>
              <a:t>информационнотелекоммуникационной</a:t>
            </a:r>
            <a:r>
              <a:rPr lang="ru-RU" dirty="0">
                <a:hlinkClick r:id="rId8"/>
              </a:rPr>
              <a:t> сети "Интернет" и обновления информации об образовательной организации".</a:t>
            </a:r>
            <a:endParaRPr lang="ru-RU" dirty="0"/>
          </a:p>
          <a:p>
            <a:r>
              <a:rPr lang="ru-RU" dirty="0">
                <a:hlinkClick r:id="rId9"/>
              </a:rPr>
              <a:t>Постановление Правительства РФ от </a:t>
            </a:r>
            <a:r>
              <a:rPr lang="ru-RU" b="1" dirty="0">
                <a:hlinkClick r:id="rId9"/>
              </a:rPr>
              <a:t>31.07.2014 № 758 </a:t>
            </a:r>
            <a:r>
              <a:rPr lang="ru-RU" dirty="0">
                <a:hlinkClick r:id="rId9"/>
              </a:rPr>
              <a:t>"О внесении изменений в некоторые акты Правительства Российской Федерации в связи с принятием Федерального закона ”О внесении изменений в Федеральный закон ”06 информации, информационных технологиях и о защите информации“ и отдельные законодательные акты Российской Федерации по вопросам упорядочения обмена информацией с использованием информационно-телекоммуникационных </a:t>
            </a:r>
            <a:r>
              <a:rPr lang="ru-RU" dirty="0" err="1">
                <a:hlinkClick r:id="rId9"/>
              </a:rPr>
              <a:t>сетеи</a:t>
            </a:r>
            <a:r>
              <a:rPr lang="ru-RU" dirty="0">
                <a:hlinkClick r:id="rId9"/>
              </a:rPr>
              <a:t>".</a:t>
            </a:r>
            <a:endParaRPr lang="ru-RU" dirty="0"/>
          </a:p>
          <a:p>
            <a:r>
              <a:rPr lang="ru-RU" dirty="0">
                <a:hlinkClick r:id="rId10"/>
              </a:rPr>
              <a:t>Приказ </a:t>
            </a:r>
            <a:r>
              <a:rPr lang="ru-RU" dirty="0" err="1">
                <a:hlinkClick r:id="rId10"/>
              </a:rPr>
              <a:t>РОСОБРНАДЗОРа</a:t>
            </a:r>
            <a:r>
              <a:rPr lang="ru-RU" dirty="0">
                <a:hlinkClick r:id="rId10"/>
              </a:rPr>
              <a:t> от </a:t>
            </a:r>
            <a:r>
              <a:rPr lang="ru-RU" b="1" dirty="0">
                <a:hlinkClick r:id="rId10"/>
              </a:rPr>
              <a:t>29.05.2014 № 785 </a:t>
            </a:r>
            <a:r>
              <a:rPr lang="ru-RU" dirty="0">
                <a:hlinkClick r:id="rId10"/>
              </a:rPr>
              <a:t>"Об утверждении требований к структуре официального сайта образовательной организации в информационно-коммуникационной сети "Интернет" и формату представления на нём информации".</a:t>
            </a:r>
            <a:endParaRPr lang="ru-RU" dirty="0"/>
          </a:p>
          <a:p>
            <a:r>
              <a:rPr lang="ru-RU" dirty="0">
                <a:hlinkClick r:id="rId11"/>
              </a:rPr>
              <a:t>Постановление Правительства РФ от </a:t>
            </a:r>
            <a:r>
              <a:rPr lang="ru-RU" b="1" dirty="0">
                <a:hlinkClick r:id="rId11"/>
              </a:rPr>
              <a:t>10.07.2013 г. № 582 г. Москва </a:t>
            </a:r>
            <a:r>
              <a:rPr lang="ru-RU" dirty="0">
                <a:hlinkClick r:id="rId11"/>
              </a:rPr>
              <a:t>"Об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</a:t>
            </a:r>
            <a:r>
              <a:rPr lang="ru-RU" dirty="0" smtClean="0">
                <a:hlinkClick r:id="rId11"/>
              </a:rPr>
              <a:t>".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логотип вишенка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Материалы из сети Интернет - УЧИТЕЛЯМ, УЧАЩИМСЯ, РОДИТЕЛЯМ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b="1" dirty="0" smtClean="0"/>
              <a:t>Учебные </a:t>
            </a:r>
            <a:r>
              <a:rPr lang="ru-RU" b="1" dirty="0"/>
              <a:t>курсы, уроки и проекты.</a:t>
            </a:r>
          </a:p>
          <a:p>
            <a:r>
              <a:rPr lang="ru-RU" dirty="0">
                <a:hlinkClick r:id="rId2"/>
              </a:rPr>
              <a:t>Пробный курс "Основы безопасности жизнедеятельности в сети Интернет (ОБЖИ)" (RAR - 6,5 Мб).</a:t>
            </a:r>
            <a:endParaRPr lang="ru-RU" dirty="0"/>
          </a:p>
          <a:p>
            <a:r>
              <a:rPr lang="ru-RU" dirty="0">
                <a:hlinkClick r:id="rId3"/>
              </a:rPr>
              <a:t>Проект </a:t>
            </a:r>
            <a:r>
              <a:rPr lang="ru-RU" dirty="0" err="1">
                <a:hlinkClick r:id="rId3"/>
              </a:rPr>
              <a:t>Microsoft</a:t>
            </a:r>
            <a:r>
              <a:rPr lang="ru-RU" dirty="0">
                <a:hlinkClick r:id="rId3"/>
              </a:rPr>
              <a:t>. «Безопасность детей в Интернет» Правовые, психологические, технические аспекты безопасной работы в Интернет (PDF - 4,8 Мб).</a:t>
            </a:r>
            <a:endParaRPr lang="ru-RU" dirty="0"/>
          </a:p>
          <a:p>
            <a:r>
              <a:rPr lang="ru-RU" dirty="0">
                <a:hlinkClick r:id="rId4"/>
              </a:rPr>
              <a:t>15 уроков безопасного Интернета от </a:t>
            </a:r>
            <a:r>
              <a:rPr lang="ru-RU" dirty="0" err="1">
                <a:hlinkClick r:id="rId4"/>
              </a:rPr>
              <a:t>Билайн</a:t>
            </a:r>
            <a:r>
              <a:rPr lang="ru-RU" dirty="0">
                <a:hlinkClick r:id="rId4"/>
              </a:rPr>
              <a:t> - MP3 (RAR - 32 Мб).</a:t>
            </a:r>
            <a:endParaRPr lang="ru-RU" dirty="0"/>
          </a:p>
          <a:p>
            <a:r>
              <a:rPr lang="ru-RU" dirty="0">
                <a:hlinkClick r:id="rId5"/>
              </a:rPr>
              <a:t>Модели уроков для проведения дня знаний по информационной безопасности (</a:t>
            </a:r>
            <a:r>
              <a:rPr lang="ru-RU" dirty="0" err="1">
                <a:hlinkClick r:id="rId5"/>
              </a:rPr>
              <a:t>Word</a:t>
            </a:r>
            <a:r>
              <a:rPr lang="ru-RU" dirty="0">
                <a:hlinkClick r:id="rId5"/>
              </a:rPr>
              <a:t> - 0,07 Мб).</a:t>
            </a:r>
            <a:endParaRPr lang="ru-RU" dirty="0"/>
          </a:p>
          <a:p>
            <a:r>
              <a:rPr lang="ru-RU" dirty="0">
                <a:hlinkClick r:id="rId6"/>
              </a:rPr>
              <a:t>Безопасный Интернет - увлекательные уроки для школьников - 7-8 класс (PDF - 0,6 Мб). </a:t>
            </a:r>
            <a:r>
              <a:rPr lang="ru-RU" dirty="0"/>
              <a:t> </a:t>
            </a:r>
          </a:p>
          <a:p>
            <a:r>
              <a:rPr lang="ru-RU" b="1" dirty="0"/>
              <a:t>Методические рекомендации, мероприятия, правила и советы.</a:t>
            </a:r>
          </a:p>
          <a:p>
            <a:r>
              <a:rPr lang="ru-RU" dirty="0">
                <a:hlinkClick r:id="rId7"/>
              </a:rPr>
              <a:t>Методические рекомендации о размещении на информационных стендах, официальных интернет-сайтах и других информационных ресурсах общеобразовательных организаций и органов, осуществляющих управление в сфере образования, информации о безопасном поведении и использовании сети «Интернет» (письмо </a:t>
            </a:r>
            <a:r>
              <a:rPr lang="ru-RU" dirty="0" err="1">
                <a:hlinkClick r:id="rId7"/>
              </a:rPr>
              <a:t>Минобрнауки</a:t>
            </a:r>
            <a:r>
              <a:rPr lang="ru-RU" dirty="0">
                <a:hlinkClick r:id="rId7"/>
              </a:rPr>
              <a:t> РФ от</a:t>
            </a:r>
            <a:r>
              <a:rPr lang="ru-RU" b="1" dirty="0">
                <a:hlinkClick r:id="rId7"/>
              </a:rPr>
              <a:t>14.05.2018 № 08-1184</a:t>
            </a:r>
            <a:r>
              <a:rPr lang="ru-RU" dirty="0">
                <a:hlinkClick r:id="rId7"/>
              </a:rPr>
              <a:t>).</a:t>
            </a:r>
            <a:endParaRPr lang="ru-RU" dirty="0"/>
          </a:p>
          <a:p>
            <a:r>
              <a:rPr lang="ru-RU" dirty="0">
                <a:hlinkClick r:id="rId8"/>
              </a:rPr>
              <a:t>Советы учащимся по безопасной работе в сети Интернет.</a:t>
            </a:r>
            <a:endParaRPr lang="ru-RU" dirty="0"/>
          </a:p>
          <a:p>
            <a:r>
              <a:rPr lang="ru-RU" dirty="0">
                <a:hlinkClick r:id="rId9"/>
              </a:rPr>
              <a:t>Советы родителям по информационной безопасности детей.</a:t>
            </a:r>
            <a:endParaRPr lang="ru-RU" dirty="0"/>
          </a:p>
          <a:p>
            <a:r>
              <a:rPr lang="ru-RU" dirty="0">
                <a:hlinkClick r:id="rId10"/>
              </a:rPr>
              <a:t>Советы педагогам, обучающимся и родителям (</a:t>
            </a:r>
            <a:r>
              <a:rPr lang="ru-RU" dirty="0" err="1">
                <a:hlinkClick r:id="rId10"/>
              </a:rPr>
              <a:t>Word</a:t>
            </a:r>
            <a:r>
              <a:rPr lang="ru-RU" dirty="0">
                <a:hlinkClick r:id="rId10"/>
              </a:rPr>
              <a:t> - 0,5 Мб).</a:t>
            </a:r>
            <a:endParaRPr lang="ru-RU" dirty="0"/>
          </a:p>
          <a:p>
            <a:r>
              <a:rPr lang="ru-RU" dirty="0">
                <a:hlinkClick r:id="rId11"/>
              </a:rPr>
              <a:t>Советы педагогам, обучающимся и родителям (</a:t>
            </a:r>
            <a:r>
              <a:rPr lang="ru-RU" dirty="0" err="1">
                <a:hlinkClick r:id="rId11"/>
              </a:rPr>
              <a:t>Word</a:t>
            </a:r>
            <a:r>
              <a:rPr lang="ru-RU" dirty="0">
                <a:hlinkClick r:id="rId11"/>
              </a:rPr>
              <a:t> - 0,7 Мб).</a:t>
            </a:r>
            <a:endParaRPr lang="ru-RU" dirty="0"/>
          </a:p>
          <a:p>
            <a:r>
              <a:rPr lang="ru-RU" dirty="0">
                <a:hlinkClick r:id="rId12"/>
              </a:rPr>
              <a:t>МТС. Глобальная сеть: правила пользования Как защитить ребенка от столкновения с вредоносной информацией в сети? Как научить его справляться с последствиями таких встреч?</a:t>
            </a:r>
            <a:br>
              <a:rPr lang="ru-RU" dirty="0">
                <a:hlinkClick r:id="rId12"/>
              </a:rPr>
            </a:br>
            <a:r>
              <a:rPr lang="ru-RU" dirty="0">
                <a:hlinkClick r:id="rId12"/>
              </a:rPr>
              <a:t>Рекомендации для родителей (PDF - 0,5 Мб).</a:t>
            </a:r>
            <a:endParaRPr lang="ru-RU" dirty="0"/>
          </a:p>
          <a:p>
            <a:r>
              <a:rPr lang="ru-RU" dirty="0">
                <a:hlinkClick r:id="rId13"/>
              </a:rPr>
              <a:t>Как защититься от </a:t>
            </a:r>
            <a:r>
              <a:rPr lang="ru-RU" dirty="0" err="1">
                <a:hlinkClick r:id="rId13"/>
              </a:rPr>
              <a:t>Интернет-угроз</a:t>
            </a:r>
            <a:r>
              <a:rPr lang="ru-RU" dirty="0">
                <a:hlinkClick r:id="rId13"/>
              </a:rPr>
              <a:t> (PDF - 3,4 Мб).</a:t>
            </a:r>
            <a:endParaRPr lang="ru-RU" dirty="0"/>
          </a:p>
          <a:p>
            <a:r>
              <a:rPr lang="ru-RU" dirty="0">
                <a:hlinkClick r:id="rId14"/>
              </a:rPr>
              <a:t>Полезный и безопасный Интернет. </a:t>
            </a:r>
            <a:br>
              <a:rPr lang="ru-RU" dirty="0">
                <a:hlinkClick r:id="rId14"/>
              </a:rPr>
            </a:br>
            <a:r>
              <a:rPr lang="ru-RU" dirty="0">
                <a:hlinkClick r:id="rId14"/>
              </a:rPr>
              <a:t>Правила безопасного использования интернета для детей младшего школьного возраста. Методическое руководство (</a:t>
            </a:r>
            <a:r>
              <a:rPr lang="ru-RU" dirty="0" err="1">
                <a:hlinkClick r:id="rId14"/>
              </a:rPr>
              <a:t>Word</a:t>
            </a:r>
            <a:r>
              <a:rPr lang="ru-RU" dirty="0">
                <a:hlinkClick r:id="rId14"/>
              </a:rPr>
              <a:t>). Урок. Полезный и безопасный Интернет. </a:t>
            </a:r>
            <a:r>
              <a:rPr lang="ru-RU" dirty="0" err="1">
                <a:hlinkClick r:id="rId14"/>
              </a:rPr>
              <a:t>Интернешка</a:t>
            </a:r>
            <a:r>
              <a:rPr lang="ru-RU" dirty="0">
                <a:hlinkClick r:id="rId14"/>
              </a:rPr>
              <a:t> и </a:t>
            </a:r>
            <a:r>
              <a:rPr lang="ru-RU" dirty="0" err="1">
                <a:hlinkClick r:id="rId14"/>
              </a:rPr>
              <a:t>Митясик</a:t>
            </a:r>
            <a:r>
              <a:rPr lang="ru-RU" dirty="0">
                <a:hlinkClick r:id="rId14"/>
              </a:rPr>
              <a:t> (</a:t>
            </a:r>
            <a:r>
              <a:rPr lang="ru-RU" dirty="0" err="1">
                <a:hlinkClick r:id="rId14"/>
              </a:rPr>
              <a:t>Flash</a:t>
            </a:r>
            <a:r>
              <a:rPr lang="ru-RU" dirty="0">
                <a:hlinkClick r:id="rId14"/>
              </a:rPr>
              <a:t>).   (RAR - 12,5 Мб).</a:t>
            </a:r>
            <a:endParaRPr lang="ru-RU" dirty="0"/>
          </a:p>
          <a:p>
            <a:r>
              <a:rPr lang="ru-RU" dirty="0">
                <a:hlinkClick r:id="rId15"/>
              </a:rPr>
              <a:t>Методическая разработка классного часа на тему: "БЕЗОПАСНОСТЬ В ИНТЕРНЕТЕ: касается всех, касается каждого!". Презентация (RAR - 1 Мб) </a:t>
            </a:r>
            <a:r>
              <a:rPr lang="ru-RU" dirty="0"/>
              <a:t>.</a:t>
            </a:r>
          </a:p>
          <a:p>
            <a:r>
              <a:rPr lang="ru-RU" dirty="0">
                <a:hlinkClick r:id="rId16"/>
              </a:rPr>
              <a:t>Мероприятия по безопасному Интернету с детьми. Материал из </a:t>
            </a:r>
            <a:r>
              <a:rPr lang="ru-RU" dirty="0" err="1">
                <a:hlinkClick r:id="rId16"/>
              </a:rPr>
              <a:t>ТолВИКИ</a:t>
            </a:r>
            <a:r>
              <a:rPr lang="ru-RU" dirty="0">
                <a:hlinkClick r:id="rId16"/>
              </a:rPr>
              <a:t> (</a:t>
            </a:r>
            <a:r>
              <a:rPr lang="ru-RU" dirty="0" err="1">
                <a:hlinkClick r:id="rId16"/>
              </a:rPr>
              <a:t>Word</a:t>
            </a:r>
            <a:r>
              <a:rPr lang="ru-RU" dirty="0">
                <a:hlinkClick r:id="rId16"/>
              </a:rPr>
              <a:t> - 0,03 Мб</a:t>
            </a:r>
            <a:r>
              <a:rPr lang="ru-RU" dirty="0" smtClean="0">
                <a:hlinkClick r:id="rId16"/>
              </a:rPr>
              <a:t>).</a:t>
            </a:r>
            <a:endParaRPr lang="ru-RU" dirty="0"/>
          </a:p>
        </p:txBody>
      </p:sp>
      <p:pic>
        <p:nvPicPr>
          <p:cNvPr id="5" name="Рисунок 4" descr="логотип вишенка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b="1" dirty="0" smtClean="0"/>
              <a:t>Буклеты, брошюры, памятки, информационные листки.</a:t>
            </a:r>
          </a:p>
          <a:p>
            <a:r>
              <a:rPr lang="ru-RU" dirty="0" smtClean="0">
                <a:hlinkClick r:id="rId2"/>
              </a:rPr>
              <a:t>Информационный листок по безопасному Интернету для детей и родителей - ссылки на ресурсы, телефоны (</a:t>
            </a:r>
            <a:r>
              <a:rPr lang="ru-RU" dirty="0" err="1" smtClean="0">
                <a:hlinkClick r:id="rId2"/>
              </a:rPr>
              <a:t>Word</a:t>
            </a:r>
            <a:r>
              <a:rPr lang="ru-RU" dirty="0" smtClean="0">
                <a:hlinkClick r:id="rId2"/>
              </a:rPr>
              <a:t> - 0,2 Мб).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Брошюра МТС. Дети в Интернете. Советы и рекомендации родителям (PDF - 1,6 Мб).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Брошюра "УПРАВЛЕНИЕ «К» ПРЕДУПРЕЖДАЕТ: БУДЬТЕ ОСТОРОЖНЫ И ВНИМАТЕЛЬНЫ!".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Буклет </a:t>
            </a:r>
            <a:r>
              <a:rPr lang="ru-RU" dirty="0" err="1" smtClean="0">
                <a:hlinkClick r:id="rId5"/>
              </a:rPr>
              <a:t>Microsoft</a:t>
            </a:r>
            <a:r>
              <a:rPr lang="ru-RU" dirty="0" smtClean="0">
                <a:hlinkClick r:id="rId5"/>
              </a:rPr>
              <a:t> - Безопасность детей в Интернете (PDF - 0,5 Мб).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Буклет - Защита детей от вредной информации в сети Интернет (PDF - 0,7 Мб).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Буклет - Ваша безопасность в Интернете (PDF - 0,5 Мб).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Буклет - Информационная безопасность ребёнка (PDF - 0,5 Мб).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Буклет - Уполномоченный по правам ребёнка в Пермском крае (PDF - 3 Мб).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Памятка для детей по безопасному поведению в </a:t>
            </a:r>
            <a:r>
              <a:rPr lang="ru-RU" dirty="0" err="1" smtClean="0">
                <a:hlinkClick r:id="rId10"/>
              </a:rPr>
              <a:t>Интетнете</a:t>
            </a:r>
            <a:r>
              <a:rPr lang="ru-RU" dirty="0" smtClean="0">
                <a:hlinkClick r:id="rId10"/>
              </a:rPr>
              <a:t> (PNG - 0,03 Мб).</a:t>
            </a:r>
            <a:endParaRPr lang="ru-RU" dirty="0" smtClean="0"/>
          </a:p>
          <a:p>
            <a:r>
              <a:rPr lang="ru-RU" b="1" dirty="0" smtClean="0"/>
              <a:t>Статьи, презентации.</a:t>
            </a:r>
          </a:p>
          <a:p>
            <a:r>
              <a:rPr lang="ru-RU" dirty="0" smtClean="0">
                <a:hlinkClick r:id="rId11"/>
              </a:rPr>
              <a:t>Статья "</a:t>
            </a:r>
            <a:r>
              <a:rPr lang="ru-RU" dirty="0" err="1" smtClean="0">
                <a:hlinkClick r:id="rId11"/>
              </a:rPr>
              <a:t>Google</a:t>
            </a:r>
            <a:r>
              <a:rPr lang="ru-RU" dirty="0" smtClean="0">
                <a:hlinkClick r:id="rId11"/>
              </a:rPr>
              <a:t> о безопасном </a:t>
            </a:r>
            <a:r>
              <a:rPr lang="ru-RU" dirty="0" err="1" smtClean="0">
                <a:hlinkClick r:id="rId11"/>
              </a:rPr>
              <a:t>Интрнете</a:t>
            </a:r>
            <a:r>
              <a:rPr lang="ru-RU" dirty="0" smtClean="0">
                <a:hlinkClick r:id="rId11"/>
              </a:rPr>
              <a:t>" (</a:t>
            </a:r>
            <a:r>
              <a:rPr lang="ru-RU" dirty="0" err="1" smtClean="0">
                <a:hlinkClick r:id="rId11"/>
              </a:rPr>
              <a:t>Word</a:t>
            </a:r>
            <a:r>
              <a:rPr lang="ru-RU" dirty="0" smtClean="0">
                <a:hlinkClick r:id="rId11"/>
              </a:rPr>
              <a:t> - 0,03 Мб).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Презентация "Проблемы игровой зависимости в Интернете у детей и подростков". Автор А.Г. </a:t>
            </a:r>
            <a:r>
              <a:rPr lang="ru-RU" dirty="0" err="1" smtClean="0">
                <a:hlinkClick r:id="rId12"/>
              </a:rPr>
              <a:t>Макалатия</a:t>
            </a:r>
            <a:r>
              <a:rPr lang="ru-RU" dirty="0" smtClean="0">
                <a:hlinkClick r:id="rId12"/>
              </a:rPr>
              <a:t>, МГУ им. Ломоносова, Москва (PPT - 0,8 Мб).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Презентация Дети и современное Интернет-пространство. Автор Солдатова Г.У., факультет психологии МГУ имени М.В. Ломоносова, Фонд Развития Интернет (PPT - 2,3 Мб). 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Анкеты.</a:t>
            </a:r>
          </a:p>
          <a:p>
            <a:r>
              <a:rPr lang="ru-RU" dirty="0" smtClean="0">
                <a:hlinkClick r:id="rId14"/>
              </a:rPr>
              <a:t>Анкета для обучающихся 7-12 лет.</a:t>
            </a:r>
            <a:endParaRPr lang="ru-RU" dirty="0" smtClean="0"/>
          </a:p>
          <a:p>
            <a:r>
              <a:rPr lang="ru-RU" dirty="0" smtClean="0">
                <a:hlinkClick r:id="rId15"/>
              </a:rPr>
              <a:t>Анкета для обучающихся 12-18 лет.</a:t>
            </a:r>
            <a:endParaRPr lang="ru-RU" dirty="0" smtClean="0"/>
          </a:p>
          <a:p>
            <a:r>
              <a:rPr lang="ru-RU" dirty="0" smtClean="0">
                <a:hlinkClick r:id="rId16"/>
              </a:rPr>
              <a:t>Анкета для родителей.</a:t>
            </a:r>
            <a:endParaRPr lang="ru-RU" dirty="0" smtClean="0"/>
          </a:p>
          <a:p>
            <a:r>
              <a:rPr lang="ru-RU" b="1" dirty="0" smtClean="0"/>
              <a:t>Плакаты.</a:t>
            </a:r>
          </a:p>
          <a:p>
            <a:r>
              <a:rPr lang="ru-RU" dirty="0" smtClean="0">
                <a:hlinkClick r:id="rId17"/>
              </a:rPr>
              <a:t>Плакат. Безопасность ребёнка в Интернете. Памятка родителям (JPG - 4,7 Мб).</a:t>
            </a:r>
            <a:endParaRPr lang="ru-RU" dirty="0" smtClean="0"/>
          </a:p>
          <a:p>
            <a:r>
              <a:rPr lang="ru-RU" dirty="0" smtClean="0">
                <a:hlinkClick r:id="rId18"/>
              </a:rPr>
              <a:t>Плакат. 10 правил безопасности для детей в Интернете (JPG - 0,3 Мб).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Приносим извинения авторам материалов, если в материале нет явной ссылки на ресурс и авторство. Готовы исправить эту ошибку или удалить ссылку по Вашему требованию.</a:t>
            </a:r>
          </a:p>
          <a:p>
            <a:r>
              <a:rPr lang="ru-RU" b="1" dirty="0" smtClean="0"/>
              <a:t>Видеоматериалы (фильмы для детей и взрослых об информационной безопасности):</a:t>
            </a:r>
          </a:p>
          <a:p>
            <a:r>
              <a:rPr lang="ru-RU" dirty="0" smtClean="0">
                <a:hlinkClick r:id="rId19"/>
              </a:rPr>
              <a:t>16 фильмов по безопасному Интернету (RAR - 220 Мб).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логотип вишенка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5418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42918"/>
            <a:ext cx="7239050" cy="5429288"/>
          </a:xfrm>
        </p:spPr>
      </p:pic>
      <p:pic>
        <p:nvPicPr>
          <p:cNvPr id="5" name="Рисунок 4" descr="логотип вишенк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4929198"/>
            <a:ext cx="2381235" cy="1785926"/>
          </a:xfrm>
          <a:prstGeom prst="rect">
            <a:avLst/>
          </a:prstGeom>
        </p:spPr>
      </p:pic>
      <p:pic>
        <p:nvPicPr>
          <p:cNvPr id="1026" name="Picture 2" descr="http://mdou45norilsk.ucoz.ru/bezopasnost/22253993c0dd1b369f4d4834121e6cb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643182"/>
            <a:ext cx="1643074" cy="150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-интернет-родителя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логотип вишен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5306" y="0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od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763029" cy="6572272"/>
          </a:xfrm>
        </p:spPr>
      </p:pic>
      <p:pic>
        <p:nvPicPr>
          <p:cNvPr id="5" name="Рисунок 4" descr="логотип вишен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6000768"/>
            <a:ext cx="928694" cy="6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208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Обеспечение  информационной безопасности  ребенку-дошкольнику</vt:lpstr>
      <vt:lpstr>Слайд 2</vt:lpstr>
      <vt:lpstr>Слайд 3</vt:lpstr>
      <vt:lpstr>Нормативные документы по информационной безопасности</vt:lpstr>
      <vt:lpstr>Материалы из сети Интернет - УЧИТЕЛЯМ, УЧАЩИМСЯ, РОДИТЕЛЯМ</vt:lpstr>
      <vt:lpstr>Слайд 6</vt:lpstr>
      <vt:lpstr>Слайд 7</vt:lpstr>
      <vt:lpstr>Слайд 8</vt:lpstr>
      <vt:lpstr>Слайд 9</vt:lpstr>
      <vt:lpstr>Слайд 10</vt:lpstr>
      <vt:lpstr>компьютер</vt:lpstr>
      <vt:lpstr>Возможности компьютера</vt:lpstr>
      <vt:lpstr>Польза от виртуальных игр</vt:lpstr>
      <vt:lpstr>Требования, предъявляемые к компьютерной игре для детей дошкольного возраста:          </vt:lpstr>
      <vt:lpstr>Организация    игровой деятельности детей  с компьютером:   </vt:lpstr>
      <vt:lpstr>Меры предосторожности:</vt:lpstr>
      <vt:lpstr>Важно помнить и понимать!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 информационной безопасности  ребенку-дошкольнику</dc:title>
  <dc:creator>123</dc:creator>
  <cp:lastModifiedBy>123</cp:lastModifiedBy>
  <cp:revision>8</cp:revision>
  <dcterms:created xsi:type="dcterms:W3CDTF">2019-06-11T05:50:02Z</dcterms:created>
  <dcterms:modified xsi:type="dcterms:W3CDTF">2019-06-11T06:47:58Z</dcterms:modified>
</cp:coreProperties>
</file>