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</p:sldMasterIdLst>
  <p:notesMasterIdLst>
    <p:notesMasterId r:id="rId25"/>
  </p:notesMasterIdLst>
  <p:sldIdLst>
    <p:sldId id="277" r:id="rId2"/>
    <p:sldId id="262" r:id="rId3"/>
    <p:sldId id="306" r:id="rId4"/>
    <p:sldId id="310" r:id="rId5"/>
    <p:sldId id="309" r:id="rId6"/>
    <p:sldId id="312" r:id="rId7"/>
    <p:sldId id="311" r:id="rId8"/>
    <p:sldId id="307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1" r:id="rId17"/>
    <p:sldId id="322" r:id="rId18"/>
    <p:sldId id="323" r:id="rId19"/>
    <p:sldId id="324" r:id="rId20"/>
    <p:sldId id="326" r:id="rId21"/>
    <p:sldId id="327" r:id="rId22"/>
    <p:sldId id="328" r:id="rId23"/>
    <p:sldId id="320" r:id="rId24"/>
  </p:sldIdLst>
  <p:sldSz cx="9144000" cy="6858000" type="screen4x3"/>
  <p:notesSz cx="6877050" cy="100028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87148" autoAdjust="0"/>
  </p:normalViewPr>
  <p:slideViewPr>
    <p:cSldViewPr>
      <p:cViewPr>
        <p:scale>
          <a:sx n="66" d="100"/>
          <a:sy n="66" d="100"/>
        </p:scale>
        <p:origin x="-151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500142"/>
          </a:xfrm>
          <a:prstGeom prst="rect">
            <a:avLst/>
          </a:prstGeom>
        </p:spPr>
        <p:txBody>
          <a:bodyPr vert="horz" lIns="96451" tIns="48225" rIns="96451" bIns="48225" rtlCol="0"/>
          <a:lstStyle>
            <a:lvl1pPr algn="l">
              <a:defRPr sz="13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95404" y="0"/>
            <a:ext cx="2980055" cy="500142"/>
          </a:xfrm>
          <a:prstGeom prst="rect">
            <a:avLst/>
          </a:prstGeom>
        </p:spPr>
        <p:txBody>
          <a:bodyPr vert="horz" lIns="96451" tIns="48225" rIns="96451" bIns="48225" rtlCol="0"/>
          <a:lstStyle>
            <a:lvl1pPr algn="r">
              <a:defRPr sz="1300" smtClean="0"/>
            </a:lvl1pPr>
          </a:lstStyle>
          <a:p>
            <a:pPr>
              <a:defRPr/>
            </a:pPr>
            <a:fld id="{49AFF66E-88BC-494E-A833-6617CE891F2B}" type="datetimeFigureOut">
              <a:rPr lang="ru-RU"/>
              <a:pPr>
                <a:defRPr/>
              </a:pPr>
              <a:t>12.10.2016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51" tIns="48225" rIns="96451" bIns="48225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7705" y="4751348"/>
            <a:ext cx="5501640" cy="4501277"/>
          </a:xfrm>
          <a:prstGeom prst="rect">
            <a:avLst/>
          </a:prstGeom>
        </p:spPr>
        <p:txBody>
          <a:bodyPr vert="horz" lIns="96451" tIns="48225" rIns="96451" bIns="48225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00960"/>
            <a:ext cx="2980055" cy="500142"/>
          </a:xfrm>
          <a:prstGeom prst="rect">
            <a:avLst/>
          </a:prstGeom>
        </p:spPr>
        <p:txBody>
          <a:bodyPr vert="horz" lIns="96451" tIns="48225" rIns="96451" bIns="48225" rtlCol="0" anchor="b"/>
          <a:lstStyle>
            <a:lvl1pPr algn="l">
              <a:defRPr sz="13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95404" y="9500960"/>
            <a:ext cx="2980055" cy="500142"/>
          </a:xfrm>
          <a:prstGeom prst="rect">
            <a:avLst/>
          </a:prstGeom>
        </p:spPr>
        <p:txBody>
          <a:bodyPr vert="horz" lIns="96451" tIns="48225" rIns="96451" bIns="48225" rtlCol="0" anchor="b"/>
          <a:lstStyle>
            <a:lvl1pPr algn="r">
              <a:defRPr sz="1300" smtClean="0"/>
            </a:lvl1pPr>
          </a:lstStyle>
          <a:p>
            <a:pPr>
              <a:defRPr/>
            </a:pPr>
            <a:fld id="{121C7FCB-D4CE-491F-A478-9C1D7FE189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3C9B21B-68F9-4524-8771-3D59582BDBA7}" type="slidenum">
              <a:rPr lang="ru-RU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3CFDA37-1EE5-4654-B802-111D98714FA1}" type="slidenum">
              <a:rPr lang="ru-RU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9CF0B1B-7998-4399-B1CE-4D89A45037FC}" type="slidenum">
              <a:rPr lang="ru-RU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1B51474-4875-470C-8524-B92D9D8393F4}" type="slidenum">
              <a:rPr lang="ru-RU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CFA8256-E878-4200-B0DB-AE650D129187}" type="slidenum">
              <a:rPr lang="ru-RU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2A54C2-9ACD-44F8-A6E7-EED183B35B9D}" type="slidenum">
              <a:rPr lang="ru-RU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3486AB-803F-4CE8-902D-1B778F348B91}" type="slidenum">
              <a:rPr lang="ru-RU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3486AB-803F-4CE8-902D-1B778F348B91}" type="slidenum">
              <a:rPr lang="ru-RU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3486AB-803F-4CE8-902D-1B778F348B91}" type="slidenum">
              <a:rPr lang="ru-RU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3486AB-803F-4CE8-902D-1B778F348B91}" type="slidenum">
              <a:rPr lang="ru-RU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3486AB-803F-4CE8-902D-1B778F348B91}" type="slidenum">
              <a:rPr lang="ru-RU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AFC654B-B64F-4A10-B5FA-06C46170097F}" type="slidenum">
              <a:rPr lang="ru-RU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3486AB-803F-4CE8-902D-1B778F348B91}" type="slidenum">
              <a:rPr lang="ru-RU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3486AB-803F-4CE8-902D-1B778F348B91}" type="slidenum">
              <a:rPr lang="ru-RU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3486AB-803F-4CE8-902D-1B778F348B91}" type="slidenum">
              <a:rPr lang="ru-RU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A9627F2-6EBB-43DB-9391-CBACE4A7FE87}" type="slidenum">
              <a:rPr lang="ru-RU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BBFD9B0-86A1-457C-9CA0-5689CCA5F457}" type="slidenum">
              <a:rPr lang="ru-RU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453E1E6-1895-4458-B7B8-DD4D2D4F5473}" type="slidenum">
              <a:rPr lang="ru-RU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FA8853-C7C9-4177-9599-5BDC211F22A7}" type="slidenum">
              <a:rPr lang="ru-RU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697EC1F-9EC0-4465-BB11-F4F68C0BFE96}" type="slidenum">
              <a:rPr lang="ru-RU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010D6EF-6643-401C-9758-FB83AAA489FD}" type="slidenum">
              <a:rPr lang="ru-RU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4A29131-10A1-4173-8924-FE5FB6DF85EF}" type="slidenum">
              <a:rPr lang="ru-RU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D4E1748-CC0D-4E03-BE99-6A3D582FF12B}" type="slidenum">
              <a:rPr lang="ru-RU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AC90F8-6B42-4808-BE49-932D486AEBE9}" type="datetimeFigureOut">
              <a:rPr lang="ru-RU"/>
              <a:pPr>
                <a:defRPr/>
              </a:pPr>
              <a:t>12.10.2016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9BFF4-6236-4C92-BAE8-0E9DA1FF1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DD12A1-D9DC-4363-A21C-2E3F1BE571D8}" type="datetimeFigureOut">
              <a:rPr lang="ru-RU"/>
              <a:pPr>
                <a:defRPr/>
              </a:pPr>
              <a:t>12.10.2016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68ED0-F105-43FA-B0A3-3E2FDB414D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8B571-03CA-43D6-8CF9-1D50393FF633}" type="datetimeFigureOut">
              <a:rPr lang="ru-RU"/>
              <a:pPr>
                <a:defRPr/>
              </a:pPr>
              <a:t>12.10.2016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1AE2B-77BB-4730-80D1-AD6620C98D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4332EF-B12C-43B7-BD44-F6D1C01FC161}" type="datetimeFigureOut">
              <a:rPr lang="ru-RU"/>
              <a:pPr>
                <a:defRPr/>
              </a:pPr>
              <a:t>12.10.2016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47E650-1390-4B19-AD70-17B08454A3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C65C8-FA8F-4A47-8935-8FE9045A69AE}" type="datetimeFigureOut">
              <a:rPr lang="ru-RU"/>
              <a:pPr>
                <a:defRPr/>
              </a:pPr>
              <a:t>12.10.2016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F941DE-0141-4499-9103-77CD7C6CAE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975BB-DE28-4AE8-9F35-7C553C8C544E}" type="datetimeFigureOut">
              <a:rPr lang="ru-RU"/>
              <a:pPr>
                <a:defRPr/>
              </a:pPr>
              <a:t>12.10.2016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957FE-C737-4109-BDFD-1B07E905DE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1CC683-BCB8-4C91-97C4-1F6BF977C1D9}" type="datetimeFigureOut">
              <a:rPr lang="ru-RU"/>
              <a:pPr>
                <a:defRPr/>
              </a:pPr>
              <a:t>12.10.2016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D80C47-8853-4D15-9605-CDF3D997EA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6A99E-3A5F-4FE4-B617-F59766B4B5F1}" type="datetimeFigureOut">
              <a:rPr lang="ru-RU"/>
              <a:pPr>
                <a:defRPr/>
              </a:pPr>
              <a:t>12.10.2016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DA0E8F-8061-4F2F-8C3A-DD999B74DF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3EB1C-64C8-446D-942B-239E92B6C9BF}" type="datetimeFigureOut">
              <a:rPr lang="ru-RU"/>
              <a:pPr>
                <a:defRPr/>
              </a:pPr>
              <a:t>12.10.2016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7FB1F-796F-4407-A1BE-0A1EFE5EBF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98286-8C86-4FB1-9392-8D0B19474940}" type="datetimeFigureOut">
              <a:rPr lang="ru-RU"/>
              <a:pPr>
                <a:defRPr/>
              </a:pPr>
              <a:t>12.10.2016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62AEA-6255-442D-8883-B625B8B506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29428-8CE9-4A04-8804-7000592E11A4}" type="datetimeFigureOut">
              <a:rPr lang="ru-RU"/>
              <a:pPr>
                <a:defRPr/>
              </a:pPr>
              <a:t>12.10.2016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6C8174-42BA-4CB7-93B7-C09E50C86D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9A9EBB79-30CD-434B-A053-03C9C4248665}" type="datetimeFigureOut">
              <a:rPr lang="ru-RU"/>
              <a:pPr>
                <a:defRPr/>
              </a:pPr>
              <a:t>12.10.2016</a:t>
            </a:fld>
            <a:endParaRPr lang="ru-RU"/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9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D7E899F-82C6-49F5-AD0B-0743B2A3A8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Rot="1" noChangeArrowheads="1"/>
          </p:cNvSpPr>
          <p:nvPr>
            <p:ph type="ctrTitle" idx="4294967295"/>
          </p:nvPr>
        </p:nvSpPr>
        <p:spPr>
          <a:xfrm>
            <a:off x="2014537" y="2492896"/>
            <a:ext cx="7129463" cy="1656184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dirty="0" smtClean="0">
                <a:solidFill>
                  <a:schemeClr val="bg1"/>
                </a:solidFill>
              </a:rPr>
              <a:t>Рекомендации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об организации  работы 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по профилактике 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жестокого обращения с детьми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hlink"/>
                </a:solidFill>
              </a:rPr>
              <a:t/>
            </a:r>
            <a:br>
              <a:rPr lang="ru-RU" b="1" dirty="0" smtClean="0">
                <a:solidFill>
                  <a:schemeClr val="hlink"/>
                </a:solidFill>
              </a:rPr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000" b="1" dirty="0" smtClean="0"/>
          </a:p>
        </p:txBody>
      </p:sp>
      <p:sp>
        <p:nvSpPr>
          <p:cNvPr id="35848" name="Rectangle 8"/>
          <p:cNvSpPr>
            <a:spLocks noGrp="1" noRot="1" noChangeArrowheads="1"/>
          </p:cNvSpPr>
          <p:nvPr>
            <p:ph type="subTitle" idx="4294967295"/>
          </p:nvPr>
        </p:nvSpPr>
        <p:spPr>
          <a:xfrm>
            <a:off x="2051720" y="620688"/>
            <a:ext cx="6400800" cy="57534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sz="1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МАДОУ «Детский сад №51 «ВИШЕНКА»</a:t>
            </a:r>
          </a:p>
          <a:p>
            <a:pPr marL="0" indent="0"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sz="1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Верхняя Салда </a:t>
            </a:r>
          </a:p>
          <a:p>
            <a:pPr marL="0" indent="0" algn="ctr" eaLnBrk="1" hangingPunct="1">
              <a:lnSpc>
                <a:spcPct val="90000"/>
              </a:lnSpc>
              <a:buFontTx/>
              <a:buNone/>
              <a:defRPr/>
            </a:pPr>
            <a:endParaRPr lang="ru-RU" sz="1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sz="1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1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1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8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18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1800" b="1" dirty="0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52" name="Rectangle 7"/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053" name="Picture 8" descr="лого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283968" y="4221088"/>
            <a:ext cx="237626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059832" y="188640"/>
            <a:ext cx="462184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Библиотека педагога-психолога</a:t>
            </a:r>
            <a:endParaRPr lang="ru-RU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8" name="Picture 14" descr="лого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5157192"/>
            <a:ext cx="170080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1835150" y="1052513"/>
            <a:ext cx="69135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r>
              <a:rPr lang="ru-RU" sz="1600"/>
              <a:t> 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69" name="Rectangle 4"/>
          <p:cNvSpPr>
            <a:spLocks noRot="1" noChangeArrowheads="1"/>
          </p:cNvSpPr>
          <p:nvPr/>
        </p:nvSpPr>
        <p:spPr bwMode="auto">
          <a:xfrm>
            <a:off x="1785938" y="928688"/>
            <a:ext cx="712946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ru-RU" sz="2800" b="1">
                <a:solidFill>
                  <a:schemeClr val="tx2"/>
                </a:solidFill>
              </a:rPr>
              <a:t/>
            </a:r>
            <a:br>
              <a:rPr lang="ru-RU" sz="28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500" y="2643188"/>
            <a:ext cx="5357813" cy="1928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25" y="500063"/>
            <a:ext cx="6643688" cy="5000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571500"/>
            <a:ext cx="6286500" cy="578643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r>
              <a:rPr lang="ru-RU" sz="2400" dirty="0"/>
              <a:t>Семейный кодекс РФ, Федеральные законы от 24 апреля 2008г. № 48 – ФЗ </a:t>
            </a:r>
            <a:r>
              <a:rPr lang="ru-RU" sz="2400" dirty="0">
                <a:solidFill>
                  <a:srgbClr val="FF0000"/>
                </a:solidFill>
              </a:rPr>
              <a:t>«Об опеке и попечительстве» </a:t>
            </a:r>
            <a:r>
              <a:rPr lang="ru-RU" sz="2400" dirty="0"/>
              <a:t>и от 24 июня 1999 г. №120 – ФЗ </a:t>
            </a:r>
            <a:r>
              <a:rPr lang="ru-RU" sz="2400" dirty="0">
                <a:solidFill>
                  <a:srgbClr val="FF0000"/>
                </a:solidFill>
              </a:rPr>
              <a:t>«Об основах системы профилактики безнадзорности и правонарушений несовершеннолетних» </a:t>
            </a:r>
            <a:r>
              <a:rPr lang="ru-RU" sz="2400" dirty="0"/>
              <a:t>создают правовую базу для работы по профилактике жестокого обращения с детьми, а так же с детьми, ставшими жертвами жестокого обращения</a:t>
            </a:r>
            <a:r>
              <a:rPr lang="ru-RU" sz="2000" dirty="0"/>
              <a:t>.</a:t>
            </a:r>
          </a:p>
        </p:txBody>
      </p:sp>
      <p:pic>
        <p:nvPicPr>
          <p:cNvPr id="9" name="Picture 14" descr="лог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5157192"/>
            <a:ext cx="170080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835150" y="1052513"/>
            <a:ext cx="69135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r>
              <a:rPr lang="ru-RU" sz="1600"/>
              <a:t> 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3" name="Rectangle 4"/>
          <p:cNvSpPr>
            <a:spLocks noRot="1" noChangeArrowheads="1"/>
          </p:cNvSpPr>
          <p:nvPr/>
        </p:nvSpPr>
        <p:spPr bwMode="auto">
          <a:xfrm>
            <a:off x="1785938" y="928688"/>
            <a:ext cx="712946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ru-RU" sz="2800" b="1">
                <a:solidFill>
                  <a:schemeClr val="tx2"/>
                </a:solidFill>
              </a:rPr>
              <a:t/>
            </a:r>
            <a:br>
              <a:rPr lang="ru-RU" sz="28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500" y="2643188"/>
            <a:ext cx="5357813" cy="1928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25" y="500063"/>
            <a:ext cx="6643688" cy="5000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71688" y="357188"/>
            <a:ext cx="7072312" cy="650081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Направления работы органов опеки и попечительства по предупреждению жестокого обращения с детьми: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внесудебное разрешение конфликтов, связанных с воспитанием детей, а также с отношениями между членами семьи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обращение с иском в суд при грубом нарушении родителями прав и законных интересов ребенка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участие в судебном обращении споров, связанных с воспитанием детей, включая подготовку заключения по существу спора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принятие органами опеки и попечительства правовых актов, направленных на защиту прав и законных интересов  детей, решений по вопросам, отнесенным к их компетенции.</a:t>
            </a:r>
          </a:p>
        </p:txBody>
      </p:sp>
      <p:pic>
        <p:nvPicPr>
          <p:cNvPr id="9" name="Picture 14" descr="лог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5157192"/>
            <a:ext cx="170080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835150" y="1052513"/>
            <a:ext cx="69135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r>
              <a:rPr lang="ru-RU" sz="1600"/>
              <a:t> 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7" name="Rectangle 4"/>
          <p:cNvSpPr>
            <a:spLocks noRot="1" noChangeArrowheads="1"/>
          </p:cNvSpPr>
          <p:nvPr/>
        </p:nvSpPr>
        <p:spPr bwMode="auto">
          <a:xfrm>
            <a:off x="1785938" y="928688"/>
            <a:ext cx="712946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ru-RU" sz="2800" b="1">
                <a:solidFill>
                  <a:schemeClr val="tx2"/>
                </a:solidFill>
              </a:rPr>
              <a:t/>
            </a:r>
            <a:br>
              <a:rPr lang="ru-RU" sz="28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500" y="2643188"/>
            <a:ext cx="5357813" cy="1928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25" y="500063"/>
            <a:ext cx="6643688" cy="5000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3125" y="714375"/>
            <a:ext cx="6357938" cy="5072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32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000250" y="1071563"/>
            <a:ext cx="6929438" cy="500062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ru-RU" sz="2400" b="1" dirty="0"/>
              <a:t>Право ребенка выражать свое мнение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400" dirty="0"/>
              <a:t>при решении в семье любого вопроса, затрагивающего его интересы, а также быть заслушанным в ходе любого судебного или административного разбирательства (ст.57 Семейного кодекса РФ).</a:t>
            </a:r>
          </a:p>
          <a:p>
            <a:pPr algn="ctr">
              <a:lnSpc>
                <a:spcPct val="150000"/>
              </a:lnSpc>
              <a:defRPr/>
            </a:pPr>
            <a:endParaRPr lang="ru-RU" sz="2400" dirty="0"/>
          </a:p>
          <a:p>
            <a:pPr algn="ctr">
              <a:lnSpc>
                <a:spcPct val="150000"/>
              </a:lnSpc>
              <a:defRPr/>
            </a:pPr>
            <a:r>
              <a:rPr lang="ru-RU" sz="2400" dirty="0"/>
              <a:t>Содействовать реализации этого права ребенка призваны органы опеки и попечительства.</a:t>
            </a:r>
          </a:p>
          <a:p>
            <a:pPr algn="ctr">
              <a:lnSpc>
                <a:spcPct val="150000"/>
              </a:lnSpc>
              <a:defRPr/>
            </a:pPr>
            <a:endParaRPr lang="ru-RU" sz="2400" dirty="0"/>
          </a:p>
        </p:txBody>
      </p:sp>
      <p:pic>
        <p:nvPicPr>
          <p:cNvPr id="10" name="Picture 14" descr="лог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5157192"/>
            <a:ext cx="170080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835150" y="1052513"/>
            <a:ext cx="69135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r>
              <a:rPr lang="ru-RU" sz="1600"/>
              <a:t> 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1" name="Rectangle 4"/>
          <p:cNvSpPr>
            <a:spLocks noRot="1" noChangeArrowheads="1"/>
          </p:cNvSpPr>
          <p:nvPr/>
        </p:nvSpPr>
        <p:spPr bwMode="auto">
          <a:xfrm>
            <a:off x="1785938" y="928688"/>
            <a:ext cx="712946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ru-RU" sz="2800" b="1">
                <a:solidFill>
                  <a:schemeClr val="tx2"/>
                </a:solidFill>
              </a:rPr>
              <a:t/>
            </a:r>
            <a:br>
              <a:rPr lang="ru-RU" sz="28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500" y="2643188"/>
            <a:ext cx="5357813" cy="1928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25" y="500063"/>
            <a:ext cx="6643688" cy="5000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3125" y="714375"/>
            <a:ext cx="6357938" cy="5072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32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143375" y="2500313"/>
            <a:ext cx="2643188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Субъекты системы защиты прав и законных интересов детей</a:t>
            </a:r>
          </a:p>
        </p:txBody>
      </p:sp>
      <p:sp>
        <p:nvSpPr>
          <p:cNvPr id="10" name="Овал 9"/>
          <p:cNvSpPr/>
          <p:nvPr/>
        </p:nvSpPr>
        <p:spPr>
          <a:xfrm>
            <a:off x="1928813" y="428625"/>
            <a:ext cx="2214562" cy="1714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Органы исполнительной власти субъектов РФ</a:t>
            </a:r>
          </a:p>
        </p:txBody>
      </p:sp>
      <p:sp>
        <p:nvSpPr>
          <p:cNvPr id="11" name="Овал 10"/>
          <p:cNvSpPr/>
          <p:nvPr/>
        </p:nvSpPr>
        <p:spPr>
          <a:xfrm>
            <a:off x="6500813" y="428625"/>
            <a:ext cx="2428875" cy="1714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Образовательные учреждения</a:t>
            </a:r>
          </a:p>
        </p:txBody>
      </p:sp>
      <p:sp>
        <p:nvSpPr>
          <p:cNvPr id="12" name="Овал 11"/>
          <p:cNvSpPr/>
          <p:nvPr/>
        </p:nvSpPr>
        <p:spPr>
          <a:xfrm>
            <a:off x="4429125" y="428625"/>
            <a:ext cx="1928813" cy="1714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Органы управления социальной  защитой населения</a:t>
            </a:r>
          </a:p>
        </p:txBody>
      </p:sp>
      <p:sp>
        <p:nvSpPr>
          <p:cNvPr id="13" name="Овал 12"/>
          <p:cNvSpPr/>
          <p:nvPr/>
        </p:nvSpPr>
        <p:spPr>
          <a:xfrm>
            <a:off x="4357688" y="4286250"/>
            <a:ext cx="1928812" cy="1714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УСО населения центры социальной помощи семье и детям</a:t>
            </a:r>
          </a:p>
        </p:txBody>
      </p:sp>
      <p:sp>
        <p:nvSpPr>
          <p:cNvPr id="14" name="Овал 13"/>
          <p:cNvSpPr/>
          <p:nvPr/>
        </p:nvSpPr>
        <p:spPr>
          <a:xfrm>
            <a:off x="1928813" y="4286250"/>
            <a:ext cx="2071687" cy="1714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Центры  психолого-педагогической помощи населению</a:t>
            </a:r>
          </a:p>
        </p:txBody>
      </p:sp>
      <p:sp>
        <p:nvSpPr>
          <p:cNvPr id="15" name="Овал 14"/>
          <p:cNvSpPr/>
          <p:nvPr/>
        </p:nvSpPr>
        <p:spPr>
          <a:xfrm>
            <a:off x="6572250" y="4214813"/>
            <a:ext cx="2357438" cy="1714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Центры экстренной психологической помощи</a:t>
            </a:r>
          </a:p>
        </p:txBody>
      </p:sp>
      <p:sp>
        <p:nvSpPr>
          <p:cNvPr id="16" name="Овал 15"/>
          <p:cNvSpPr/>
          <p:nvPr/>
        </p:nvSpPr>
        <p:spPr>
          <a:xfrm>
            <a:off x="1857375" y="2357438"/>
            <a:ext cx="2071688" cy="1714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dirty="0"/>
              <a:t>Спец. учреждения для несовершеннолетних, нуждающихся в соц.реабилитации</a:t>
            </a:r>
          </a:p>
        </p:txBody>
      </p:sp>
      <p:sp>
        <p:nvSpPr>
          <p:cNvPr id="17" name="Овал 16"/>
          <p:cNvSpPr/>
          <p:nvPr/>
        </p:nvSpPr>
        <p:spPr>
          <a:xfrm>
            <a:off x="7072313" y="2286000"/>
            <a:ext cx="1928812" cy="1714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Социально-реабилитационные центры для несовершеннолетних</a:t>
            </a:r>
          </a:p>
        </p:txBody>
      </p:sp>
      <p:cxnSp>
        <p:nvCxnSpPr>
          <p:cNvPr id="47" name="Прямая соединительная линия 46"/>
          <p:cNvCxnSpPr>
            <a:stCxn id="10" idx="6"/>
            <a:endCxn id="12" idx="2"/>
          </p:cNvCxnSpPr>
          <p:nvPr/>
        </p:nvCxnSpPr>
        <p:spPr>
          <a:xfrm>
            <a:off x="4143375" y="1285875"/>
            <a:ext cx="285750" cy="1588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>
            <a:stCxn id="12" idx="6"/>
            <a:endCxn id="11" idx="2"/>
          </p:cNvCxnSpPr>
          <p:nvPr/>
        </p:nvCxnSpPr>
        <p:spPr>
          <a:xfrm>
            <a:off x="6357938" y="1285875"/>
            <a:ext cx="142875" cy="1588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>
            <a:endCxn id="17" idx="0"/>
          </p:cNvCxnSpPr>
          <p:nvPr/>
        </p:nvCxnSpPr>
        <p:spPr>
          <a:xfrm rot="16200000" flipH="1">
            <a:off x="7947819" y="2196306"/>
            <a:ext cx="142875" cy="36513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stCxn id="17" idx="4"/>
          </p:cNvCxnSpPr>
          <p:nvPr/>
        </p:nvCxnSpPr>
        <p:spPr>
          <a:xfrm rot="16200000" flipH="1">
            <a:off x="7947819" y="4090194"/>
            <a:ext cx="214313" cy="34925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>
            <a:stCxn id="15" idx="2"/>
          </p:cNvCxnSpPr>
          <p:nvPr/>
        </p:nvCxnSpPr>
        <p:spPr>
          <a:xfrm rot="10800000">
            <a:off x="6286500" y="5000625"/>
            <a:ext cx="285750" cy="71438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>
            <a:stCxn id="14" idx="6"/>
            <a:endCxn id="13" idx="2"/>
          </p:cNvCxnSpPr>
          <p:nvPr/>
        </p:nvCxnSpPr>
        <p:spPr>
          <a:xfrm>
            <a:off x="4000500" y="5143500"/>
            <a:ext cx="357188" cy="1588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>
            <a:stCxn id="16" idx="4"/>
            <a:endCxn id="14" idx="0"/>
          </p:cNvCxnSpPr>
          <p:nvPr/>
        </p:nvCxnSpPr>
        <p:spPr>
          <a:xfrm rot="16200000" flipH="1">
            <a:off x="2820988" y="4143375"/>
            <a:ext cx="214312" cy="71438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>
            <a:stCxn id="10" idx="4"/>
          </p:cNvCxnSpPr>
          <p:nvPr/>
        </p:nvCxnSpPr>
        <p:spPr>
          <a:xfrm rot="5400000">
            <a:off x="2910681" y="2232819"/>
            <a:ext cx="214313" cy="34925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>
            <a:stCxn id="12" idx="4"/>
            <a:endCxn id="14341" idx="2"/>
          </p:cNvCxnSpPr>
          <p:nvPr/>
        </p:nvCxnSpPr>
        <p:spPr>
          <a:xfrm rot="5400000">
            <a:off x="5230019" y="2264569"/>
            <a:ext cx="285750" cy="42862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rot="5400000">
            <a:off x="6750844" y="2107407"/>
            <a:ext cx="357187" cy="285750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>
            <a:stCxn id="17" idx="2"/>
            <a:endCxn id="9" idx="3"/>
          </p:cNvCxnSpPr>
          <p:nvPr/>
        </p:nvCxnSpPr>
        <p:spPr>
          <a:xfrm rot="10800000">
            <a:off x="6786563" y="3071813"/>
            <a:ext cx="285750" cy="71437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>
            <a:stCxn id="15" idx="1"/>
          </p:cNvCxnSpPr>
          <p:nvPr/>
        </p:nvCxnSpPr>
        <p:spPr>
          <a:xfrm rot="16200000" flipV="1">
            <a:off x="6297613" y="3846513"/>
            <a:ext cx="822325" cy="415925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>
            <a:stCxn id="13" idx="0"/>
            <a:endCxn id="9" idx="2"/>
          </p:cNvCxnSpPr>
          <p:nvPr/>
        </p:nvCxnSpPr>
        <p:spPr>
          <a:xfrm rot="5400000" flipH="1" flipV="1">
            <a:off x="5072857" y="3893344"/>
            <a:ext cx="642937" cy="142875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>
            <a:stCxn id="14" idx="7"/>
          </p:cNvCxnSpPr>
          <p:nvPr/>
        </p:nvCxnSpPr>
        <p:spPr>
          <a:xfrm rot="5400000" flipH="1" flipV="1">
            <a:off x="3687763" y="3652838"/>
            <a:ext cx="893762" cy="874712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>
            <a:stCxn id="16" idx="6"/>
          </p:cNvCxnSpPr>
          <p:nvPr/>
        </p:nvCxnSpPr>
        <p:spPr>
          <a:xfrm>
            <a:off x="3929063" y="3214688"/>
            <a:ext cx="142875" cy="1587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>
            <a:endCxn id="13" idx="1"/>
          </p:cNvCxnSpPr>
          <p:nvPr/>
        </p:nvCxnSpPr>
        <p:spPr>
          <a:xfrm rot="16200000" flipH="1">
            <a:off x="2873375" y="2770188"/>
            <a:ext cx="2465387" cy="1068388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stCxn id="12" idx="3"/>
            <a:endCxn id="16" idx="7"/>
          </p:cNvCxnSpPr>
          <p:nvPr/>
        </p:nvCxnSpPr>
        <p:spPr>
          <a:xfrm rot="5400000">
            <a:off x="3810793" y="1707357"/>
            <a:ext cx="715963" cy="1085850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12" idx="5"/>
            <a:endCxn id="17" idx="1"/>
          </p:cNvCxnSpPr>
          <p:nvPr/>
        </p:nvCxnSpPr>
        <p:spPr>
          <a:xfrm rot="16200000" flipH="1">
            <a:off x="6392863" y="1574800"/>
            <a:ext cx="644525" cy="1279525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>
            <a:stCxn id="17" idx="3"/>
          </p:cNvCxnSpPr>
          <p:nvPr/>
        </p:nvCxnSpPr>
        <p:spPr>
          <a:xfrm rot="5400000">
            <a:off x="6338094" y="3555206"/>
            <a:ext cx="822325" cy="1211263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>
            <a:stCxn id="16" idx="5"/>
          </p:cNvCxnSpPr>
          <p:nvPr/>
        </p:nvCxnSpPr>
        <p:spPr>
          <a:xfrm rot="16200000" flipH="1">
            <a:off x="3652044" y="3794919"/>
            <a:ext cx="822325" cy="874713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>
            <a:endCxn id="13" idx="7"/>
          </p:cNvCxnSpPr>
          <p:nvPr/>
        </p:nvCxnSpPr>
        <p:spPr>
          <a:xfrm rot="5400000">
            <a:off x="5519738" y="2627312"/>
            <a:ext cx="2393950" cy="1425575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>
            <a:stCxn id="10" idx="5"/>
            <a:endCxn id="14" idx="7"/>
          </p:cNvCxnSpPr>
          <p:nvPr/>
        </p:nvCxnSpPr>
        <p:spPr>
          <a:xfrm rot="5400000">
            <a:off x="2436019" y="3153569"/>
            <a:ext cx="2644775" cy="122237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rot="16200000" flipH="1">
            <a:off x="3786187" y="1857376"/>
            <a:ext cx="785813" cy="500062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14" descr="лог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5157192"/>
            <a:ext cx="170080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835150" y="1052513"/>
            <a:ext cx="69135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r>
              <a:rPr lang="ru-RU" sz="1600"/>
              <a:t> 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5" name="Rectangle 4"/>
          <p:cNvSpPr>
            <a:spLocks noRot="1" noChangeArrowheads="1"/>
          </p:cNvSpPr>
          <p:nvPr/>
        </p:nvSpPr>
        <p:spPr bwMode="auto">
          <a:xfrm>
            <a:off x="1785938" y="928688"/>
            <a:ext cx="712946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ru-RU" sz="2800" b="1">
                <a:solidFill>
                  <a:schemeClr val="tx2"/>
                </a:solidFill>
              </a:rPr>
              <a:t/>
            </a:r>
            <a:br>
              <a:rPr lang="ru-RU" sz="28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500" y="2643188"/>
            <a:ext cx="5357813" cy="1928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25" y="500063"/>
            <a:ext cx="6643688" cy="5000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3125" y="714375"/>
            <a:ext cx="6357938" cy="5072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32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071688" y="428625"/>
            <a:ext cx="6715125" cy="5520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ru-RU" sz="2400" b="1" dirty="0"/>
              <a:t>Основные направления деятельности центров социальной помощи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400" b="1" dirty="0"/>
              <a:t> семье и детям: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000" dirty="0"/>
              <a:t>   выявление и осуществление учета семей и детей, оказавшихся в трудной жизненной ситуации, нуждающихся в социальной поддержке;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000" dirty="0"/>
              <a:t>   проведение социального патронажа семей и детей, нуждающихся в социальной помощи, реабилитации и поддержке;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000" dirty="0"/>
              <a:t>    оказание помощи гражданам, перенесшим психофизическое насилие.</a:t>
            </a:r>
          </a:p>
        </p:txBody>
      </p:sp>
      <p:pic>
        <p:nvPicPr>
          <p:cNvPr id="10" name="Picture 14" descr="лог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5157192"/>
            <a:ext cx="170080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835150" y="1052513"/>
            <a:ext cx="69135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r>
              <a:rPr lang="ru-RU" sz="1600"/>
              <a:t> 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9" name="Rectangle 4"/>
          <p:cNvSpPr>
            <a:spLocks noRot="1" noChangeArrowheads="1"/>
          </p:cNvSpPr>
          <p:nvPr/>
        </p:nvSpPr>
        <p:spPr bwMode="auto">
          <a:xfrm>
            <a:off x="1785938" y="928688"/>
            <a:ext cx="712946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ru-RU" sz="2800" b="1">
                <a:solidFill>
                  <a:schemeClr val="tx2"/>
                </a:solidFill>
              </a:rPr>
              <a:t/>
            </a:r>
            <a:br>
              <a:rPr lang="ru-RU" sz="28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500" y="2643188"/>
            <a:ext cx="5357813" cy="1928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25" y="500063"/>
            <a:ext cx="6643688" cy="5000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3125" y="714375"/>
            <a:ext cx="6357938" cy="5072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32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43125" y="500063"/>
            <a:ext cx="6357938" cy="6000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ru-RU" sz="2400" b="1" dirty="0">
                <a:solidFill>
                  <a:srgbClr val="FF0000"/>
                </a:solidFill>
              </a:rPr>
              <a:t>Помощь ребенку и его семье всегда должна быть комплексной, что обеспечивается, во-первых, наличием в штате всех необходимых специалистов, во-вторых, организацией их согласованного взаимодействия согласно совместно выработанной стратегии,  направленной на наиболее полное обеспечение интересов ребенка.</a:t>
            </a:r>
          </a:p>
        </p:txBody>
      </p:sp>
      <p:pic>
        <p:nvPicPr>
          <p:cNvPr id="10" name="Picture 14" descr="лог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5157192"/>
            <a:ext cx="170080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835150" y="1052513"/>
            <a:ext cx="69135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r>
              <a:rPr lang="ru-RU" sz="1600"/>
              <a:t> 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9" name="Rectangle 4"/>
          <p:cNvSpPr>
            <a:spLocks noRot="1" noChangeArrowheads="1"/>
          </p:cNvSpPr>
          <p:nvPr/>
        </p:nvSpPr>
        <p:spPr bwMode="auto">
          <a:xfrm>
            <a:off x="1785938" y="928688"/>
            <a:ext cx="712946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ru-RU" sz="2800" b="1">
                <a:solidFill>
                  <a:schemeClr val="tx2"/>
                </a:solidFill>
              </a:rPr>
              <a:t/>
            </a:r>
            <a:br>
              <a:rPr lang="ru-RU" sz="28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500" y="2643188"/>
            <a:ext cx="5357813" cy="1928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25" y="500063"/>
            <a:ext cx="6643688" cy="5000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3125" y="714375"/>
            <a:ext cx="6357938" cy="5072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3200" b="1" dirty="0"/>
          </a:p>
        </p:txBody>
      </p:sp>
      <p:pic>
        <p:nvPicPr>
          <p:cNvPr id="10" name="Picture 14" descr="лог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5157192"/>
            <a:ext cx="170080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88640"/>
            <a:ext cx="6768752" cy="635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835150" y="1052513"/>
            <a:ext cx="69135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r>
              <a:rPr lang="ru-RU" sz="1600"/>
              <a:t> 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9" name="Rectangle 4"/>
          <p:cNvSpPr>
            <a:spLocks noRot="1" noChangeArrowheads="1"/>
          </p:cNvSpPr>
          <p:nvPr/>
        </p:nvSpPr>
        <p:spPr bwMode="auto">
          <a:xfrm>
            <a:off x="1785938" y="928688"/>
            <a:ext cx="712946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ru-RU" sz="2800" b="1">
                <a:solidFill>
                  <a:schemeClr val="tx2"/>
                </a:solidFill>
              </a:rPr>
              <a:t/>
            </a:r>
            <a:br>
              <a:rPr lang="ru-RU" sz="28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500" y="2643188"/>
            <a:ext cx="5357813" cy="1928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25" y="500063"/>
            <a:ext cx="6643688" cy="5000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3125" y="714375"/>
            <a:ext cx="6357938" cy="5072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3200" b="1" dirty="0"/>
          </a:p>
        </p:txBody>
      </p:sp>
      <p:pic>
        <p:nvPicPr>
          <p:cNvPr id="10" name="Picture 14" descr="лог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5157192"/>
            <a:ext cx="170080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Настя\Pictures\картинки ЖО\6904616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0"/>
            <a:ext cx="7385000" cy="6525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835150" y="1052513"/>
            <a:ext cx="69135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r>
              <a:rPr lang="ru-RU" sz="1600"/>
              <a:t> 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9" name="Rectangle 4"/>
          <p:cNvSpPr>
            <a:spLocks noRot="1" noChangeArrowheads="1"/>
          </p:cNvSpPr>
          <p:nvPr/>
        </p:nvSpPr>
        <p:spPr bwMode="auto">
          <a:xfrm>
            <a:off x="1785938" y="928688"/>
            <a:ext cx="712946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ru-RU" sz="2800" b="1">
                <a:solidFill>
                  <a:schemeClr val="tx2"/>
                </a:solidFill>
              </a:rPr>
              <a:t/>
            </a:r>
            <a:br>
              <a:rPr lang="ru-RU" sz="28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500" y="2643188"/>
            <a:ext cx="5357813" cy="1928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25" y="500063"/>
            <a:ext cx="6643688" cy="5000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3125" y="714375"/>
            <a:ext cx="6357938" cy="5072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3200" b="1" dirty="0"/>
          </a:p>
        </p:txBody>
      </p:sp>
      <p:pic>
        <p:nvPicPr>
          <p:cNvPr id="10" name="Picture 14" descr="лог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5157192"/>
            <a:ext cx="170080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Настя\Pictures\картинки ЖО\12.jp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695" y="0"/>
            <a:ext cx="7308305" cy="6453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835150" y="1052513"/>
            <a:ext cx="69135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r>
              <a:rPr lang="ru-RU" sz="1600"/>
              <a:t> 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9" name="Rectangle 4"/>
          <p:cNvSpPr>
            <a:spLocks noRot="1" noChangeArrowheads="1"/>
          </p:cNvSpPr>
          <p:nvPr/>
        </p:nvSpPr>
        <p:spPr bwMode="auto">
          <a:xfrm>
            <a:off x="1785938" y="928688"/>
            <a:ext cx="712946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ru-RU" sz="2800" b="1">
                <a:solidFill>
                  <a:schemeClr val="tx2"/>
                </a:solidFill>
              </a:rPr>
              <a:t/>
            </a:r>
            <a:br>
              <a:rPr lang="ru-RU" sz="28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500" y="2643188"/>
            <a:ext cx="5357813" cy="1928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25" y="500063"/>
            <a:ext cx="6643688" cy="5000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3125" y="714375"/>
            <a:ext cx="6357938" cy="5072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3200" b="1" dirty="0"/>
          </a:p>
        </p:txBody>
      </p:sp>
      <p:pic>
        <p:nvPicPr>
          <p:cNvPr id="10" name="Picture 14" descr="лог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5157192"/>
            <a:ext cx="170080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Настя\Pictures\картинки ЖО\full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1999" y="0"/>
            <a:ext cx="8397291" cy="6276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8"/>
          <p:cNvSpPr>
            <a:spLocks noChangeArrowheads="1"/>
          </p:cNvSpPr>
          <p:nvPr/>
        </p:nvSpPr>
        <p:spPr bwMode="auto">
          <a:xfrm>
            <a:off x="1835150" y="1052513"/>
            <a:ext cx="69135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r>
              <a:rPr lang="ru-RU" sz="1600"/>
              <a:t> </a:t>
            </a:r>
          </a:p>
        </p:txBody>
      </p:sp>
      <p:sp>
        <p:nvSpPr>
          <p:cNvPr id="3075" name="Rectangle 13"/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076" name="Picture 14" descr="лог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5157192"/>
            <a:ext cx="170080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4"/>
          <p:cNvSpPr>
            <a:spLocks noRot="1" noChangeArrowheads="1"/>
          </p:cNvSpPr>
          <p:nvPr/>
        </p:nvSpPr>
        <p:spPr bwMode="auto">
          <a:xfrm>
            <a:off x="1979613" y="2349500"/>
            <a:ext cx="7129462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ru-RU" sz="4400" b="1">
                <a:solidFill>
                  <a:schemeClr val="hlink"/>
                </a:solidFill>
              </a:rPr>
              <a:t/>
            </a:r>
            <a:br>
              <a:rPr lang="ru-RU" sz="4400" b="1">
                <a:solidFill>
                  <a:schemeClr val="hlink"/>
                </a:solidFill>
              </a:rPr>
            </a:br>
            <a:r>
              <a:rPr lang="ru-RU" sz="2800" b="1">
                <a:solidFill>
                  <a:schemeClr val="tx2"/>
                </a:solidFill>
              </a:rPr>
              <a:t/>
            </a:r>
            <a:br>
              <a:rPr lang="ru-RU" sz="28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sp>
        <p:nvSpPr>
          <p:cNvPr id="3078" name="Rectangle 4"/>
          <p:cNvSpPr>
            <a:spLocks noRot="1" noChangeArrowheads="1"/>
          </p:cNvSpPr>
          <p:nvPr/>
        </p:nvSpPr>
        <p:spPr bwMode="auto">
          <a:xfrm>
            <a:off x="1835150" y="260350"/>
            <a:ext cx="7489825" cy="482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>
                <a:solidFill>
                  <a:schemeClr val="tx2"/>
                </a:solidFill>
              </a:rPr>
              <a:t/>
            </a:r>
            <a:br>
              <a:rPr lang="ru-RU" sz="2400" b="1">
                <a:solidFill>
                  <a:schemeClr val="tx2"/>
                </a:solidFill>
              </a:rPr>
            </a:br>
            <a:r>
              <a:rPr lang="ru-RU" sz="2400" b="1">
                <a:solidFill>
                  <a:schemeClr val="tx2"/>
                </a:solidFill>
              </a:rPr>
              <a:t/>
            </a:r>
            <a:br>
              <a:rPr lang="ru-RU" sz="24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ru-RU" sz="4400" b="1">
                <a:solidFill>
                  <a:schemeClr val="hlink"/>
                </a:solidFill>
              </a:rPr>
              <a:t/>
            </a:r>
            <a:br>
              <a:rPr lang="ru-RU" sz="4400" b="1">
                <a:solidFill>
                  <a:schemeClr val="hlink"/>
                </a:solidFill>
              </a:rPr>
            </a:br>
            <a:r>
              <a:rPr lang="ru-RU" sz="2800" b="1">
                <a:solidFill>
                  <a:schemeClr val="tx2"/>
                </a:solidFill>
              </a:rPr>
              <a:t/>
            </a:r>
            <a:br>
              <a:rPr lang="ru-RU" sz="28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3125" y="1143000"/>
            <a:ext cx="6643688" cy="40862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ru-RU" sz="2400" b="1" dirty="0"/>
              <a:t>ООН во Всеобщей декларации прав человека и Декларации прав ребенка провозгласила, что дети вследствие своей физической и умственной незрелости имеют право на особую заботу и помощь, включая надлежащую правовую защиту.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835150" y="1052513"/>
            <a:ext cx="69135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r>
              <a:rPr lang="ru-RU" sz="1600"/>
              <a:t> 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9" name="Rectangle 4"/>
          <p:cNvSpPr>
            <a:spLocks noRot="1" noChangeArrowheads="1"/>
          </p:cNvSpPr>
          <p:nvPr/>
        </p:nvSpPr>
        <p:spPr bwMode="auto">
          <a:xfrm>
            <a:off x="1785938" y="928688"/>
            <a:ext cx="712946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ru-RU" sz="2800" b="1">
                <a:solidFill>
                  <a:schemeClr val="tx2"/>
                </a:solidFill>
              </a:rPr>
              <a:t/>
            </a:r>
            <a:br>
              <a:rPr lang="ru-RU" sz="28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500" y="2643188"/>
            <a:ext cx="5357813" cy="1928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25" y="500063"/>
            <a:ext cx="6643688" cy="5000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3125" y="714375"/>
            <a:ext cx="6357938" cy="5072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3200" b="1" dirty="0"/>
          </a:p>
        </p:txBody>
      </p:sp>
      <p:pic>
        <p:nvPicPr>
          <p:cNvPr id="10" name="Picture 14" descr="лог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5157192"/>
            <a:ext cx="170080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3903" t="4735" r="3408" b="4966"/>
          <a:stretch>
            <a:fillRect/>
          </a:stretch>
        </p:blipFill>
        <p:spPr bwMode="auto">
          <a:xfrm>
            <a:off x="1684251" y="0"/>
            <a:ext cx="745974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835150" y="1052513"/>
            <a:ext cx="69135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r>
              <a:rPr lang="ru-RU" sz="1600"/>
              <a:t> 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9" name="Rectangle 4"/>
          <p:cNvSpPr>
            <a:spLocks noRot="1" noChangeArrowheads="1"/>
          </p:cNvSpPr>
          <p:nvPr/>
        </p:nvSpPr>
        <p:spPr bwMode="auto">
          <a:xfrm>
            <a:off x="1785938" y="928688"/>
            <a:ext cx="712946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ru-RU" sz="2800" b="1">
                <a:solidFill>
                  <a:schemeClr val="tx2"/>
                </a:solidFill>
              </a:rPr>
              <a:t/>
            </a:r>
            <a:br>
              <a:rPr lang="ru-RU" sz="28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500" y="2643188"/>
            <a:ext cx="5357813" cy="1928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25" y="500063"/>
            <a:ext cx="6643688" cy="5000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3125" y="714375"/>
            <a:ext cx="6357938" cy="5072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3200" b="1" dirty="0"/>
          </a:p>
        </p:txBody>
      </p:sp>
      <p:pic>
        <p:nvPicPr>
          <p:cNvPr id="10" name="Picture 14" descr="лог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5157192"/>
            <a:ext cx="170080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5" y="0"/>
            <a:ext cx="7260299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835150" y="1052513"/>
            <a:ext cx="69135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r>
              <a:rPr lang="ru-RU" sz="1600"/>
              <a:t> 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9" name="Rectangle 4"/>
          <p:cNvSpPr>
            <a:spLocks noRot="1" noChangeArrowheads="1"/>
          </p:cNvSpPr>
          <p:nvPr/>
        </p:nvSpPr>
        <p:spPr bwMode="auto">
          <a:xfrm>
            <a:off x="1785938" y="928688"/>
            <a:ext cx="712946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ru-RU" sz="2800" b="1">
                <a:solidFill>
                  <a:schemeClr val="tx2"/>
                </a:solidFill>
              </a:rPr>
              <a:t/>
            </a:r>
            <a:br>
              <a:rPr lang="ru-RU" sz="28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500" y="2643188"/>
            <a:ext cx="5357813" cy="1928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25" y="500063"/>
            <a:ext cx="6643688" cy="5000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3125" y="714375"/>
            <a:ext cx="6357938" cy="5072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3200" b="1" dirty="0"/>
          </a:p>
        </p:txBody>
      </p:sp>
      <p:pic>
        <p:nvPicPr>
          <p:cNvPr id="10" name="Picture 14" descr="лог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5157192"/>
            <a:ext cx="170080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3AB5E1"/>
              </a:clrFrom>
              <a:clrTo>
                <a:srgbClr val="3AB5E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688" y="0"/>
            <a:ext cx="73803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1835150" y="2564904"/>
            <a:ext cx="6913563" cy="18722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just"/>
            <a:endParaRPr lang="ru-RU" b="1" i="1">
              <a:solidFill>
                <a:schemeClr val="bg1"/>
              </a:solidFill>
            </a:endParaRPr>
          </a:p>
          <a:p>
            <a:pPr algn="just"/>
            <a:endParaRPr lang="ru-RU" b="1" i="1">
              <a:solidFill>
                <a:schemeClr val="bg1"/>
              </a:solidFill>
            </a:endParaRPr>
          </a:p>
          <a:p>
            <a:pPr algn="just"/>
            <a:r>
              <a:rPr lang="ru-RU" sz="1600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3" name="Rectangle 4"/>
          <p:cNvSpPr>
            <a:spLocks noRot="1" noChangeArrowheads="1"/>
          </p:cNvSpPr>
          <p:nvPr/>
        </p:nvSpPr>
        <p:spPr bwMode="auto">
          <a:xfrm>
            <a:off x="1785938" y="928688"/>
            <a:ext cx="712946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ru-RU" sz="2800" b="1">
                <a:solidFill>
                  <a:schemeClr val="tx2"/>
                </a:solidFill>
              </a:rPr>
              <a:t/>
            </a:r>
            <a:br>
              <a:rPr lang="ru-RU" sz="28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500" y="2643188"/>
            <a:ext cx="5357813" cy="1928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25" y="500063"/>
            <a:ext cx="6643688" cy="5000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3125" y="714375"/>
            <a:ext cx="6357938" cy="5072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32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500063"/>
            <a:ext cx="6215063" cy="56435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Спасибо за внимание!</a:t>
            </a:r>
          </a:p>
        </p:txBody>
      </p:sp>
      <p:pic>
        <p:nvPicPr>
          <p:cNvPr id="10" name="Picture 14" descr="лог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5157192"/>
            <a:ext cx="170080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928813" y="1143000"/>
            <a:ext cx="6913562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r>
              <a:rPr lang="ru-RU" sz="1600"/>
              <a:t> 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1" name="Rectangle 4"/>
          <p:cNvSpPr>
            <a:spLocks noRot="1" noChangeArrowheads="1"/>
          </p:cNvSpPr>
          <p:nvPr/>
        </p:nvSpPr>
        <p:spPr bwMode="auto">
          <a:xfrm>
            <a:off x="1763713" y="2133600"/>
            <a:ext cx="7129462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ru-RU" sz="2800" b="1">
                <a:solidFill>
                  <a:schemeClr val="tx2"/>
                </a:solidFill>
              </a:rPr>
              <a:t/>
            </a:r>
            <a:br>
              <a:rPr lang="ru-RU" sz="28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0313" y="1428750"/>
            <a:ext cx="6143625" cy="2928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32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85938" y="2643188"/>
            <a:ext cx="6929437" cy="27860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defRPr/>
            </a:pPr>
            <a:endParaRPr lang="ru-RU" dirty="0"/>
          </a:p>
          <a:p>
            <a:pPr marL="342900" indent="-342900">
              <a:buFontTx/>
              <a:buAutoNum type="arabicPeriod"/>
              <a:defRPr/>
            </a:pP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643188" y="642938"/>
            <a:ext cx="5857875" cy="559437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ru-RU" sz="2400" dirty="0"/>
              <a:t>Формы насилия: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400" dirty="0"/>
              <a:t>  Физическое насилие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400" dirty="0"/>
              <a:t>  Психологическое насилие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400" dirty="0"/>
              <a:t>  Оскорбления или злоупотребления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400" dirty="0"/>
              <a:t>  Отсутствие заботы или эксплуатация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400" dirty="0"/>
              <a:t>  Сексуальное злоупотребление со стороны родителей, законных опекунов или любых других лиц, заботящихся о ребенке</a:t>
            </a:r>
          </a:p>
        </p:txBody>
      </p:sp>
      <p:pic>
        <p:nvPicPr>
          <p:cNvPr id="10" name="Picture 14" descr="лог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5157192"/>
            <a:ext cx="170080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835150" y="1052513"/>
            <a:ext cx="69135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r>
              <a:rPr lang="ru-RU" sz="1600"/>
              <a:t> 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5" name="Rectangle 4"/>
          <p:cNvSpPr>
            <a:spLocks noRot="1" noChangeArrowheads="1"/>
          </p:cNvSpPr>
          <p:nvPr/>
        </p:nvSpPr>
        <p:spPr bwMode="auto">
          <a:xfrm>
            <a:off x="1714500" y="2143125"/>
            <a:ext cx="7129463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ru-RU" sz="2800" b="1">
                <a:solidFill>
                  <a:schemeClr val="tx2"/>
                </a:solidFill>
              </a:rPr>
              <a:t/>
            </a:r>
            <a:br>
              <a:rPr lang="ru-RU" sz="28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0250" y="1214438"/>
            <a:ext cx="7143750" cy="4857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  <a:p>
            <a:pPr marL="342900" indent="-342900">
              <a:defRPr/>
            </a:pPr>
            <a:endParaRPr lang="ru-RU" dirty="0"/>
          </a:p>
          <a:p>
            <a:pPr marL="342900" indent="-342900">
              <a:buFontTx/>
              <a:buAutoNum type="arabicPeriod"/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71813" y="428625"/>
            <a:ext cx="5000625" cy="107156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Необходимые меры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29125" y="3286125"/>
            <a:ext cx="1928813" cy="121443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Поддержка ребенка и лиц, заботящихся о нем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000250" y="2143125"/>
            <a:ext cx="2214563" cy="64293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Предупреждение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715125" y="2143125"/>
            <a:ext cx="2214563" cy="64293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Выявление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643688" y="3571875"/>
            <a:ext cx="2214562" cy="64293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Информирование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071688" y="3643313"/>
            <a:ext cx="1857375" cy="64293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Расследование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195736" y="4581128"/>
            <a:ext cx="2500312" cy="135731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Лечение в связи со случаями жестокого обращения с ребенком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156176" y="4581128"/>
            <a:ext cx="2643188" cy="135731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В случае необходимости возбуждение судебной процедуры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 flipV="1">
            <a:off x="3214688" y="1571625"/>
            <a:ext cx="571500" cy="5000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0800000">
            <a:off x="6858000" y="1571625"/>
            <a:ext cx="642938" cy="5000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 flipH="1" flipV="1">
            <a:off x="4644232" y="2428081"/>
            <a:ext cx="142875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 flipH="1" flipV="1">
            <a:off x="3393282" y="2321719"/>
            <a:ext cx="1785937" cy="7143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16200000" flipV="1">
            <a:off x="5536407" y="2250281"/>
            <a:ext cx="1785938" cy="7143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 flipH="1" flipV="1">
            <a:off x="2607469" y="3178969"/>
            <a:ext cx="3357563" cy="1428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5400000" flipH="1" flipV="1">
            <a:off x="4893469" y="3250407"/>
            <a:ext cx="32162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14" descr="лог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5157192"/>
            <a:ext cx="170080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2483768" y="6021288"/>
            <a:ext cx="5896272" cy="5736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/>
              <a:t>Профилактика и реабилитация  в связи со случаями </a:t>
            </a:r>
            <a:r>
              <a:rPr lang="ru-RU" dirty="0"/>
              <a:t>жестокого обращения с ребенком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835150" y="1052513"/>
            <a:ext cx="69135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r>
              <a:rPr lang="ru-RU" sz="1600"/>
              <a:t> 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9" name="Rectangle 4"/>
          <p:cNvSpPr>
            <a:spLocks noRot="1" noChangeArrowheads="1"/>
          </p:cNvSpPr>
          <p:nvPr/>
        </p:nvSpPr>
        <p:spPr bwMode="auto">
          <a:xfrm>
            <a:off x="1763713" y="2133600"/>
            <a:ext cx="7129462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ru-RU" sz="2800" b="1">
                <a:solidFill>
                  <a:schemeClr val="tx2"/>
                </a:solidFill>
              </a:rPr>
              <a:t/>
            </a:r>
            <a:br>
              <a:rPr lang="ru-RU" sz="28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0250" y="2214563"/>
            <a:ext cx="6929438" cy="12144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dirty="0"/>
          </a:p>
          <a:p>
            <a:pPr>
              <a:lnSpc>
                <a:spcPct val="150000"/>
              </a:lnSpc>
              <a:buFont typeface="Wingdings" pitchFamily="2" charset="2"/>
              <a:buChar char="§"/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25" y="0"/>
            <a:ext cx="6715125" cy="1143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Сведения о детях, </a:t>
            </a:r>
          </a:p>
          <a:p>
            <a:pPr algn="ctr">
              <a:defRPr/>
            </a:pPr>
            <a:r>
              <a:rPr lang="ru-RU" sz="2400" b="1" dirty="0"/>
              <a:t>ставших жертвами преступлений</a:t>
            </a:r>
          </a:p>
          <a:p>
            <a:pPr algn="ctr">
              <a:defRPr/>
            </a:pPr>
            <a:r>
              <a:rPr lang="ru-RU" sz="2400" b="1" dirty="0"/>
              <a:t>(2003 – 2007 годы)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000250" y="1428750"/>
          <a:ext cx="6858049" cy="516829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19482"/>
                <a:gridCol w="1049701"/>
                <a:gridCol w="979721"/>
                <a:gridCol w="979721"/>
                <a:gridCol w="979721"/>
                <a:gridCol w="1049703"/>
              </a:tblGrid>
              <a:tr h="480063">
                <a:tc rowSpan="2">
                  <a:txBody>
                    <a:bodyPr/>
                    <a:lstStyle/>
                    <a:p>
                      <a:r>
                        <a:rPr lang="ru-RU" sz="1600" dirty="0" smtClean="0"/>
                        <a:t>Категории потерпевших</a:t>
                      </a:r>
                      <a:endParaRPr lang="ru-RU" sz="1600" dirty="0"/>
                    </a:p>
                  </a:txBody>
                  <a:tcPr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Годы </a:t>
                      </a:r>
                      <a:endParaRPr lang="ru-RU" dirty="0"/>
                    </a:p>
                  </a:txBody>
                  <a:tcPr anchor="ctr"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800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2003</a:t>
                      </a:r>
                      <a:endParaRPr lang="ru-RU" b="1" dirty="0"/>
                    </a:p>
                  </a:txBody>
                  <a:tcPr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2004</a:t>
                      </a:r>
                      <a:endParaRPr lang="ru-RU" b="1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2005</a:t>
                      </a:r>
                      <a:endParaRPr lang="ru-RU" b="1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2006</a:t>
                      </a:r>
                      <a:endParaRPr lang="ru-RU" b="1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2007</a:t>
                      </a:r>
                      <a:endParaRPr lang="ru-RU" b="1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009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Всего детей потерпевших</a:t>
                      </a:r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91070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112456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125079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194364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161598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960127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Детей, потерпевших от насильственных преступлений</a:t>
                      </a:r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42985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50871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72530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80908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70380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8006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Погибло детей </a:t>
                      </a:r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3254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3099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2982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2898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2496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848684">
                <a:tc>
                  <a:txBody>
                    <a:bodyPr/>
                    <a:lstStyle/>
                    <a:p>
                      <a:r>
                        <a:rPr lang="ru-RU" sz="1400" smtClean="0"/>
                        <a:t>Дете</a:t>
                      </a:r>
                      <a:r>
                        <a:rPr lang="ru-RU" sz="1400" baseline="0" smtClean="0"/>
                        <a:t>й, </a:t>
                      </a:r>
                      <a:r>
                        <a:rPr lang="ru-RU" sz="1400" baseline="0" dirty="0" smtClean="0"/>
                        <a:t>потерпевших от сексуальных преступлений</a:t>
                      </a:r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4628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5981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7608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9678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8805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14300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Развратные действия(ст.135 УК РФ)</a:t>
                      </a:r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620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1086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1279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2618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1533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pic>
        <p:nvPicPr>
          <p:cNvPr id="10" name="Picture 14" descr="лог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5157192"/>
            <a:ext cx="170080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835150" y="1052513"/>
            <a:ext cx="69135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r>
              <a:rPr lang="ru-RU" sz="1600"/>
              <a:t> 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3" name="Rectangle 4"/>
          <p:cNvSpPr>
            <a:spLocks noRot="1" noChangeArrowheads="1"/>
          </p:cNvSpPr>
          <p:nvPr/>
        </p:nvSpPr>
        <p:spPr bwMode="auto">
          <a:xfrm>
            <a:off x="1763713" y="2133600"/>
            <a:ext cx="7129462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ru-RU" sz="2800" b="1">
                <a:solidFill>
                  <a:schemeClr val="tx2"/>
                </a:solidFill>
              </a:rPr>
              <a:t/>
            </a:r>
            <a:br>
              <a:rPr lang="ru-RU" sz="28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57375" y="785813"/>
            <a:ext cx="6929438" cy="5286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  <a:p>
            <a:pPr>
              <a:buFont typeface="Wingdings" pitchFamily="2" charset="2"/>
              <a:buChar char="§"/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25" y="714375"/>
            <a:ext cx="6572250" cy="528637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ru-RU" sz="2400" dirty="0"/>
              <a:t>Ежегодно </a:t>
            </a:r>
            <a:r>
              <a:rPr lang="ru-RU" sz="2400" dirty="0">
                <a:solidFill>
                  <a:srgbClr val="FF0000"/>
                </a:solidFill>
              </a:rPr>
              <a:t>более 100 тысяч </a:t>
            </a:r>
            <a:r>
              <a:rPr lang="ru-RU" sz="2400" dirty="0"/>
              <a:t>детей становятся жертвами преступлений. При этом почти половина из них (</a:t>
            </a:r>
            <a:r>
              <a:rPr lang="ru-RU" sz="2400" dirty="0">
                <a:solidFill>
                  <a:srgbClr val="FF0000"/>
                </a:solidFill>
              </a:rPr>
              <a:t>около 70 тысяч</a:t>
            </a:r>
            <a:r>
              <a:rPr lang="ru-RU" sz="2400" dirty="0"/>
              <a:t>) пережили насильственные преступления, при которых ребенку причиняется психическая травма. Ежегодно </a:t>
            </a:r>
            <a:r>
              <a:rPr lang="ru-RU" sz="2400" dirty="0">
                <a:solidFill>
                  <a:srgbClr val="FF0000"/>
                </a:solidFill>
              </a:rPr>
              <a:t>более 7 тысяч </a:t>
            </a:r>
            <a:r>
              <a:rPr lang="ru-RU" sz="2400" dirty="0"/>
              <a:t>детей признаются жертвами сексуальных преступлений.</a:t>
            </a:r>
            <a:endParaRPr lang="ru-RU" dirty="0"/>
          </a:p>
        </p:txBody>
      </p:sp>
      <p:pic>
        <p:nvPicPr>
          <p:cNvPr id="8" name="Picture 14" descr="лог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5157192"/>
            <a:ext cx="170080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835150" y="1052513"/>
            <a:ext cx="69135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r>
              <a:rPr lang="ru-RU" sz="1600"/>
              <a:t> 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7" name="Rectangle 4"/>
          <p:cNvSpPr>
            <a:spLocks noRot="1" noChangeArrowheads="1"/>
          </p:cNvSpPr>
          <p:nvPr/>
        </p:nvSpPr>
        <p:spPr bwMode="auto">
          <a:xfrm>
            <a:off x="1763713" y="2133600"/>
            <a:ext cx="7129462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ru-RU" sz="2800" b="1">
                <a:solidFill>
                  <a:schemeClr val="tx2"/>
                </a:solidFill>
              </a:rPr>
              <a:t/>
            </a:r>
            <a:br>
              <a:rPr lang="ru-RU" sz="28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14563" y="285750"/>
            <a:ext cx="6429375" cy="5429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71688" y="500063"/>
            <a:ext cx="6429375" cy="521493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r>
              <a:rPr lang="ru-RU" sz="2000" b="1" u="sng" dirty="0"/>
              <a:t>Первичная профилактика </a:t>
            </a:r>
            <a:r>
              <a:rPr lang="ru-RU" sz="2000" dirty="0"/>
              <a:t>как наиболее эффективное направление защиты детей включает в себя психологическую помощь.</a:t>
            </a:r>
          </a:p>
          <a:p>
            <a:pPr>
              <a:lnSpc>
                <a:spcPct val="150000"/>
              </a:lnSpc>
              <a:defRPr/>
            </a:pPr>
            <a:endParaRPr lang="ru-RU" sz="2000" dirty="0"/>
          </a:p>
          <a:p>
            <a:pPr>
              <a:lnSpc>
                <a:spcPct val="150000"/>
              </a:lnSpc>
              <a:defRPr/>
            </a:pPr>
            <a:r>
              <a:rPr lang="ru-RU" sz="2000" b="1" u="sng" dirty="0"/>
              <a:t>Вторичная профилактика </a:t>
            </a:r>
            <a:r>
              <a:rPr lang="ru-RU" sz="2000" dirty="0"/>
              <a:t>снижает риск повторного совершения насильственных действий в отношении пострадавшего ребенка и предупреждает возможность  возникновения насилия со стороны  жертвы, ставшей взрослым человеком,  жестокого обращения над собственными детьми. </a:t>
            </a:r>
          </a:p>
          <a:p>
            <a:pPr algn="ctr">
              <a:defRPr/>
            </a:pPr>
            <a:endParaRPr lang="ru-RU" dirty="0"/>
          </a:p>
        </p:txBody>
      </p:sp>
      <p:pic>
        <p:nvPicPr>
          <p:cNvPr id="38" name="Picture 14" descr="лог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5157192"/>
            <a:ext cx="170080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835150" y="1052513"/>
            <a:ext cx="69135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r>
              <a:rPr lang="ru-RU" sz="1600"/>
              <a:t> 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1" name="Rectangle 4"/>
          <p:cNvSpPr>
            <a:spLocks noRot="1" noChangeArrowheads="1"/>
          </p:cNvSpPr>
          <p:nvPr/>
        </p:nvSpPr>
        <p:spPr bwMode="auto">
          <a:xfrm>
            <a:off x="1785938" y="928688"/>
            <a:ext cx="712946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ru-RU" sz="2800" b="1">
                <a:solidFill>
                  <a:schemeClr val="tx2"/>
                </a:solidFill>
              </a:rPr>
              <a:t/>
            </a:r>
            <a:br>
              <a:rPr lang="ru-RU" sz="28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500" y="2643188"/>
            <a:ext cx="5357813" cy="1928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25" y="500063"/>
            <a:ext cx="6643688" cy="544921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ru-RU" sz="2400" b="1" dirty="0"/>
              <a:t>Из опыта зарубежных стран:</a:t>
            </a:r>
          </a:p>
          <a:p>
            <a:pPr algn="ctr">
              <a:lnSpc>
                <a:spcPct val="150000"/>
              </a:lnSpc>
              <a:defRPr/>
            </a:pPr>
            <a:endParaRPr lang="ru-RU" dirty="0"/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dirty="0"/>
              <a:t>   Установлены процедуры регистрации и эффективного расследования полученных от детей жалоб о случаях физического и психического насилия.</a:t>
            </a:r>
          </a:p>
          <a:p>
            <a:pPr>
              <a:lnSpc>
                <a:spcPct val="150000"/>
              </a:lnSpc>
              <a:defRPr/>
            </a:pPr>
            <a:endParaRPr lang="ru-RU" dirty="0"/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dirty="0"/>
              <a:t>   Всем жертвам насилия обеспечен доступ к консультативным услугам и   помощи в целях восстановления и </a:t>
            </a:r>
            <a:r>
              <a:rPr lang="ru-RU" dirty="0" err="1"/>
              <a:t>реинтеграции</a:t>
            </a:r>
            <a:r>
              <a:rPr lang="ru-RU" dirty="0"/>
              <a:t>.</a:t>
            </a:r>
          </a:p>
          <a:p>
            <a:pPr>
              <a:lnSpc>
                <a:spcPct val="150000"/>
              </a:lnSpc>
              <a:defRPr/>
            </a:pPr>
            <a:endParaRPr lang="ru-RU" dirty="0"/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dirty="0"/>
              <a:t>   Обеспечение адекватной защитой детей - жертв  злоупотреблений в кругу своей семьи.</a:t>
            </a:r>
          </a:p>
        </p:txBody>
      </p:sp>
      <p:pic>
        <p:nvPicPr>
          <p:cNvPr id="8" name="Picture 14" descr="лог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5157192"/>
            <a:ext cx="170080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835150" y="1052513"/>
            <a:ext cx="69135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endParaRPr lang="ru-RU" b="1" i="1">
              <a:solidFill>
                <a:schemeClr val="tx2"/>
              </a:solidFill>
            </a:endParaRPr>
          </a:p>
          <a:p>
            <a:pPr algn="just"/>
            <a:r>
              <a:rPr lang="ru-RU" sz="1600"/>
              <a:t> 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5" name="Rectangle 4"/>
          <p:cNvSpPr>
            <a:spLocks noRot="1" noChangeArrowheads="1"/>
          </p:cNvSpPr>
          <p:nvPr/>
        </p:nvSpPr>
        <p:spPr bwMode="auto">
          <a:xfrm>
            <a:off x="1785938" y="928688"/>
            <a:ext cx="712946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r>
              <a:rPr lang="ru-RU" sz="2800" b="1">
                <a:solidFill>
                  <a:schemeClr val="tx2"/>
                </a:solidFill>
              </a:rPr>
              <a:t/>
            </a:r>
            <a:br>
              <a:rPr lang="ru-RU" sz="2800" b="1">
                <a:solidFill>
                  <a:schemeClr val="tx2"/>
                </a:solidFill>
              </a:rPr>
            </a:br>
            <a:endParaRPr lang="ru-RU" sz="2000" b="1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500" y="2643188"/>
            <a:ext cx="5357813" cy="1928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25" y="500063"/>
            <a:ext cx="6643688" cy="5000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2400" b="1" dirty="0"/>
          </a:p>
        </p:txBody>
      </p:sp>
      <p:sp>
        <p:nvSpPr>
          <p:cNvPr id="10248" name="Прямоугольник 8"/>
          <p:cNvSpPr>
            <a:spLocks noChangeArrowheads="1"/>
          </p:cNvSpPr>
          <p:nvPr/>
        </p:nvSpPr>
        <p:spPr bwMode="auto">
          <a:xfrm>
            <a:off x="2214563" y="1857375"/>
            <a:ext cx="6000750" cy="22177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/>
              <a:t>Организация работы</a:t>
            </a:r>
          </a:p>
          <a:p>
            <a:pPr algn="ctr">
              <a:lnSpc>
                <a:spcPct val="150000"/>
              </a:lnSpc>
            </a:pPr>
            <a:r>
              <a:rPr lang="ru-RU" sz="3200" b="1" dirty="0"/>
              <a:t> по профилактике жестокого обращения с детьми</a:t>
            </a:r>
          </a:p>
        </p:txBody>
      </p:sp>
      <p:pic>
        <p:nvPicPr>
          <p:cNvPr id="9" name="Picture 14" descr="лог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5157192"/>
            <a:ext cx="170080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3676</TotalTime>
  <Words>710</Words>
  <Application>Microsoft Office PowerPoint</Application>
  <PresentationFormat>Экран (4:3)</PresentationFormat>
  <Paragraphs>214</Paragraphs>
  <Slides>23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Оформление по умолчанию</vt:lpstr>
      <vt:lpstr>    Рекомендации об организации  работы  по профилактике  жестокого обращения с детьми  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Учреждение социального обслуживания ХМАО – Югры  «Центр помощи семье и детям «Юнона»      Е.mail: Surgut_ynona@mail.ru</dc:title>
  <dc:creator>людмила</dc:creator>
  <cp:lastModifiedBy>Настя</cp:lastModifiedBy>
  <cp:revision>134</cp:revision>
  <dcterms:created xsi:type="dcterms:W3CDTF">2008-02-11T06:14:11Z</dcterms:created>
  <dcterms:modified xsi:type="dcterms:W3CDTF">2016-10-12T03:44:31Z</dcterms:modified>
</cp:coreProperties>
</file>