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7" r:id="rId10"/>
    <p:sldId id="257" r:id="rId11"/>
    <p:sldId id="265" r:id="rId12"/>
    <p:sldId id="278" r:id="rId13"/>
    <p:sldId id="279" r:id="rId14"/>
    <p:sldId id="280" r:id="rId15"/>
    <p:sldId id="281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13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4778FA-2F90-4D96-A147-6C6F976B3A4E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39E6355-FDAE-42D3-8229-029F37482EBC}">
      <dgm:prSet/>
      <dgm:spPr/>
      <dgm:t>
        <a:bodyPr/>
        <a:lstStyle/>
        <a:p>
          <a:pPr rtl="0"/>
          <a:r>
            <a:rPr lang="ru-RU" dirty="0" smtClean="0"/>
            <a:t>Для решения этой организационной задачи на каждом этапе экологического образования и воспитания необходимы новые инновационные инструменты, программы, проекты, формы, методы, подходы, приёмы, решения, технологии и мероприятия.</a:t>
          </a:r>
          <a:endParaRPr lang="ru-RU" dirty="0"/>
        </a:p>
      </dgm:t>
    </dgm:pt>
    <dgm:pt modelId="{71A342AA-0946-4AD8-AB45-58DFDB6D768B}" type="parTrans" cxnId="{E1C227B7-2835-497E-8FD6-E98CCAFE85B0}">
      <dgm:prSet/>
      <dgm:spPr/>
      <dgm:t>
        <a:bodyPr/>
        <a:lstStyle/>
        <a:p>
          <a:endParaRPr lang="ru-RU"/>
        </a:p>
      </dgm:t>
    </dgm:pt>
    <dgm:pt modelId="{F0F984D0-5334-49CF-B5CA-679CF1F6AD20}" type="sibTrans" cxnId="{E1C227B7-2835-497E-8FD6-E98CCAFE85B0}">
      <dgm:prSet/>
      <dgm:spPr/>
      <dgm:t>
        <a:bodyPr/>
        <a:lstStyle/>
        <a:p>
          <a:endParaRPr lang="ru-RU"/>
        </a:p>
      </dgm:t>
    </dgm:pt>
    <dgm:pt modelId="{63C796B2-64B5-4F09-988E-1FFC8E5D2116}">
      <dgm:prSet/>
      <dgm:spPr/>
      <dgm:t>
        <a:bodyPr/>
        <a:lstStyle/>
        <a:p>
          <a:pPr rtl="0"/>
          <a:r>
            <a:rPr lang="ru-RU" b="1" dirty="0" smtClean="0"/>
            <a:t>Одним из таких инструментов экологического воспитания и образования детей дошкольного возраста, </a:t>
          </a:r>
          <a:r>
            <a:rPr lang="ru-RU" dirty="0" smtClean="0"/>
            <a:t>как части патриотического воспитания ребёнка, может стать новый природоохранный социально-образовательный проект «</a:t>
          </a:r>
          <a:r>
            <a:rPr lang="ru-RU" dirty="0" err="1" smtClean="0"/>
            <a:t>Эколята</a:t>
          </a:r>
          <a:r>
            <a:rPr lang="ru-RU" dirty="0" smtClean="0"/>
            <a:t> – Дошколята» по формированию у детей экологической культуры и культуры </a:t>
          </a:r>
          <a:r>
            <a:rPr lang="ru-RU" dirty="0" err="1" smtClean="0"/>
            <a:t>природолюбия</a:t>
          </a:r>
          <a:r>
            <a:rPr lang="ru-RU" dirty="0" smtClean="0"/>
            <a:t>.</a:t>
          </a:r>
          <a:endParaRPr lang="ru-RU" dirty="0"/>
        </a:p>
      </dgm:t>
    </dgm:pt>
    <dgm:pt modelId="{78990D0E-8322-4956-B6A3-62A746D43181}" type="parTrans" cxnId="{B2784BBB-13AE-477E-940C-355C8B1503C9}">
      <dgm:prSet/>
      <dgm:spPr/>
      <dgm:t>
        <a:bodyPr/>
        <a:lstStyle/>
        <a:p>
          <a:endParaRPr lang="ru-RU"/>
        </a:p>
      </dgm:t>
    </dgm:pt>
    <dgm:pt modelId="{4D2558F1-E1EA-4602-8B6E-3C579A5E1E74}" type="sibTrans" cxnId="{B2784BBB-13AE-477E-940C-355C8B1503C9}">
      <dgm:prSet/>
      <dgm:spPr/>
      <dgm:t>
        <a:bodyPr/>
        <a:lstStyle/>
        <a:p>
          <a:endParaRPr lang="ru-RU"/>
        </a:p>
      </dgm:t>
    </dgm:pt>
    <dgm:pt modelId="{F7DAAE95-B1E2-4CF7-B085-A0540B69CBCB}" type="pres">
      <dgm:prSet presAssocID="{E54778FA-2F90-4D96-A147-6C6F976B3A4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D8F8FC-82BF-4130-B8C2-DE397F550CEA}" type="pres">
      <dgm:prSet presAssocID="{339E6355-FDAE-42D3-8229-029F37482EBC}" presName="circle1" presStyleLbl="node1" presStyleIdx="0" presStyleCnt="2"/>
      <dgm:spPr/>
    </dgm:pt>
    <dgm:pt modelId="{483A3384-9B01-437B-A239-C2A58C028454}" type="pres">
      <dgm:prSet presAssocID="{339E6355-FDAE-42D3-8229-029F37482EBC}" presName="space" presStyleCnt="0"/>
      <dgm:spPr/>
    </dgm:pt>
    <dgm:pt modelId="{DD6BB29C-19A4-4B1F-9AB8-427753DE03B3}" type="pres">
      <dgm:prSet presAssocID="{339E6355-FDAE-42D3-8229-029F37482EBC}" presName="rect1" presStyleLbl="alignAcc1" presStyleIdx="0" presStyleCnt="2"/>
      <dgm:spPr/>
      <dgm:t>
        <a:bodyPr/>
        <a:lstStyle/>
        <a:p>
          <a:endParaRPr lang="ru-RU"/>
        </a:p>
      </dgm:t>
    </dgm:pt>
    <dgm:pt modelId="{1E700DB7-DAA1-4580-A2B5-AEDC03BB7EEB}" type="pres">
      <dgm:prSet presAssocID="{63C796B2-64B5-4F09-988E-1FFC8E5D2116}" presName="vertSpace2" presStyleLbl="node1" presStyleIdx="0" presStyleCnt="2"/>
      <dgm:spPr/>
    </dgm:pt>
    <dgm:pt modelId="{6317FEBE-7245-445B-9F88-13FBD083CBA7}" type="pres">
      <dgm:prSet presAssocID="{63C796B2-64B5-4F09-988E-1FFC8E5D2116}" presName="circle2" presStyleLbl="node1" presStyleIdx="1" presStyleCnt="2"/>
      <dgm:spPr/>
    </dgm:pt>
    <dgm:pt modelId="{6F900B03-C0FC-4852-A855-8C8BCE49A62A}" type="pres">
      <dgm:prSet presAssocID="{63C796B2-64B5-4F09-988E-1FFC8E5D2116}" presName="rect2" presStyleLbl="alignAcc1" presStyleIdx="1" presStyleCnt="2"/>
      <dgm:spPr/>
      <dgm:t>
        <a:bodyPr/>
        <a:lstStyle/>
        <a:p>
          <a:endParaRPr lang="ru-RU"/>
        </a:p>
      </dgm:t>
    </dgm:pt>
    <dgm:pt modelId="{796321C2-A3B1-4C9A-81E5-919AC6973B88}" type="pres">
      <dgm:prSet presAssocID="{339E6355-FDAE-42D3-8229-029F37482EBC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4AA66C-8057-4F3C-99A1-5C33F5923D04}" type="pres">
      <dgm:prSet presAssocID="{63C796B2-64B5-4F09-988E-1FFC8E5D2116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1C227B7-2835-497E-8FD6-E98CCAFE85B0}" srcId="{E54778FA-2F90-4D96-A147-6C6F976B3A4E}" destId="{339E6355-FDAE-42D3-8229-029F37482EBC}" srcOrd="0" destOrd="0" parTransId="{71A342AA-0946-4AD8-AB45-58DFDB6D768B}" sibTransId="{F0F984D0-5334-49CF-B5CA-679CF1F6AD20}"/>
    <dgm:cxn modelId="{6B5E6A72-DF65-4781-A7B0-FCC824F43C11}" type="presOf" srcId="{339E6355-FDAE-42D3-8229-029F37482EBC}" destId="{796321C2-A3B1-4C9A-81E5-919AC6973B88}" srcOrd="1" destOrd="0" presId="urn:microsoft.com/office/officeart/2005/8/layout/target3"/>
    <dgm:cxn modelId="{BA8A3DA2-005E-4EE2-880A-C1B147F4BA5F}" type="presOf" srcId="{63C796B2-64B5-4F09-988E-1FFC8E5D2116}" destId="{F94AA66C-8057-4F3C-99A1-5C33F5923D04}" srcOrd="1" destOrd="0" presId="urn:microsoft.com/office/officeart/2005/8/layout/target3"/>
    <dgm:cxn modelId="{C9885871-12AA-40A3-A79D-C0D38351FC21}" type="presOf" srcId="{339E6355-FDAE-42D3-8229-029F37482EBC}" destId="{DD6BB29C-19A4-4B1F-9AB8-427753DE03B3}" srcOrd="0" destOrd="0" presId="urn:microsoft.com/office/officeart/2005/8/layout/target3"/>
    <dgm:cxn modelId="{CC7CC069-E4FD-4AA3-9E2B-599CF4609C93}" type="presOf" srcId="{E54778FA-2F90-4D96-A147-6C6F976B3A4E}" destId="{F7DAAE95-B1E2-4CF7-B085-A0540B69CBCB}" srcOrd="0" destOrd="0" presId="urn:microsoft.com/office/officeart/2005/8/layout/target3"/>
    <dgm:cxn modelId="{34633333-FCAE-4BD4-A7D9-1AB34DC479D5}" type="presOf" srcId="{63C796B2-64B5-4F09-988E-1FFC8E5D2116}" destId="{6F900B03-C0FC-4852-A855-8C8BCE49A62A}" srcOrd="0" destOrd="0" presId="urn:microsoft.com/office/officeart/2005/8/layout/target3"/>
    <dgm:cxn modelId="{B2784BBB-13AE-477E-940C-355C8B1503C9}" srcId="{E54778FA-2F90-4D96-A147-6C6F976B3A4E}" destId="{63C796B2-64B5-4F09-988E-1FFC8E5D2116}" srcOrd="1" destOrd="0" parTransId="{78990D0E-8322-4956-B6A3-62A746D43181}" sibTransId="{4D2558F1-E1EA-4602-8B6E-3C579A5E1E74}"/>
    <dgm:cxn modelId="{3230F011-8975-4DAA-BC2B-6242AEDBF0CE}" type="presParOf" srcId="{F7DAAE95-B1E2-4CF7-B085-A0540B69CBCB}" destId="{5FD8F8FC-82BF-4130-B8C2-DE397F550CEA}" srcOrd="0" destOrd="0" presId="urn:microsoft.com/office/officeart/2005/8/layout/target3"/>
    <dgm:cxn modelId="{02C669C5-F0C9-4C55-8E23-FA9688D91A47}" type="presParOf" srcId="{F7DAAE95-B1E2-4CF7-B085-A0540B69CBCB}" destId="{483A3384-9B01-437B-A239-C2A58C028454}" srcOrd="1" destOrd="0" presId="urn:microsoft.com/office/officeart/2005/8/layout/target3"/>
    <dgm:cxn modelId="{0DCCBBF0-7D8D-4EA2-A864-0FCC401F1658}" type="presParOf" srcId="{F7DAAE95-B1E2-4CF7-B085-A0540B69CBCB}" destId="{DD6BB29C-19A4-4B1F-9AB8-427753DE03B3}" srcOrd="2" destOrd="0" presId="urn:microsoft.com/office/officeart/2005/8/layout/target3"/>
    <dgm:cxn modelId="{201E5746-D90E-41C3-AB29-A51214668581}" type="presParOf" srcId="{F7DAAE95-B1E2-4CF7-B085-A0540B69CBCB}" destId="{1E700DB7-DAA1-4580-A2B5-AEDC03BB7EEB}" srcOrd="3" destOrd="0" presId="urn:microsoft.com/office/officeart/2005/8/layout/target3"/>
    <dgm:cxn modelId="{1B5095A3-C694-48D4-A590-A6A428BA20FF}" type="presParOf" srcId="{F7DAAE95-B1E2-4CF7-B085-A0540B69CBCB}" destId="{6317FEBE-7245-445B-9F88-13FBD083CBA7}" srcOrd="4" destOrd="0" presId="urn:microsoft.com/office/officeart/2005/8/layout/target3"/>
    <dgm:cxn modelId="{9FB2596D-ABD8-4686-BAED-6A754460748E}" type="presParOf" srcId="{F7DAAE95-B1E2-4CF7-B085-A0540B69CBCB}" destId="{6F900B03-C0FC-4852-A855-8C8BCE49A62A}" srcOrd="5" destOrd="0" presId="urn:microsoft.com/office/officeart/2005/8/layout/target3"/>
    <dgm:cxn modelId="{51868708-6E2F-422E-86D4-63E3FE76DD6A}" type="presParOf" srcId="{F7DAAE95-B1E2-4CF7-B085-A0540B69CBCB}" destId="{796321C2-A3B1-4C9A-81E5-919AC6973B88}" srcOrd="6" destOrd="0" presId="urn:microsoft.com/office/officeart/2005/8/layout/target3"/>
    <dgm:cxn modelId="{2EF2171B-6D34-47ED-B0D0-6C8140944F27}" type="presParOf" srcId="{F7DAAE95-B1E2-4CF7-B085-A0540B69CBCB}" destId="{F94AA66C-8057-4F3C-99A1-5C33F5923D04}" srcOrd="7" destOrd="0" presId="urn:microsoft.com/office/officeart/2005/8/layout/target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A788D8-5C9D-40C4-851E-9ACAF9B3AE1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42C4DC-49DF-4638-8B15-2EB4FA11E446}">
      <dgm:prSet/>
      <dgm:spPr/>
      <dgm:t>
        <a:bodyPr/>
        <a:lstStyle/>
        <a:p>
          <a:pPr rtl="0"/>
          <a:r>
            <a:rPr lang="ru-RU" dirty="0" smtClean="0"/>
            <a:t>Проект «</a:t>
          </a:r>
          <a:r>
            <a:rPr lang="ru-RU" dirty="0" err="1" smtClean="0"/>
            <a:t>Эколята</a:t>
          </a:r>
          <a:r>
            <a:rPr lang="ru-RU" dirty="0" smtClean="0"/>
            <a:t>–Дошколята» является первым этапом общего процесса формирования экологической культуры ребёнка. </a:t>
          </a:r>
          <a:endParaRPr lang="ru-RU" dirty="0"/>
        </a:p>
      </dgm:t>
    </dgm:pt>
    <dgm:pt modelId="{85995E82-578D-4C3C-82CB-ED2AB2624775}" type="parTrans" cxnId="{7325D683-FE78-41B7-B71E-8B7B94633924}">
      <dgm:prSet/>
      <dgm:spPr/>
      <dgm:t>
        <a:bodyPr/>
        <a:lstStyle/>
        <a:p>
          <a:endParaRPr lang="ru-RU"/>
        </a:p>
      </dgm:t>
    </dgm:pt>
    <dgm:pt modelId="{78308A73-A351-4CBF-BA3D-621D7A45B501}" type="sibTrans" cxnId="{7325D683-FE78-41B7-B71E-8B7B94633924}">
      <dgm:prSet/>
      <dgm:spPr/>
      <dgm:t>
        <a:bodyPr/>
        <a:lstStyle/>
        <a:p>
          <a:endParaRPr lang="ru-RU"/>
        </a:p>
      </dgm:t>
    </dgm:pt>
    <dgm:pt modelId="{CC2E8877-2F95-4D54-9210-0B36DE443371}">
      <dgm:prSet/>
      <dgm:spPr/>
      <dgm:t>
        <a:bodyPr/>
        <a:lstStyle/>
        <a:p>
          <a:pPr rtl="0"/>
          <a:r>
            <a:rPr lang="ru-RU" dirty="0" smtClean="0"/>
            <a:t>Последующие ступени экологического образования и воспитания будут реализовываться в рамках экологических природоохранных социально-образовательных проектов «</a:t>
          </a:r>
          <a:r>
            <a:rPr lang="ru-RU" dirty="0" err="1" smtClean="0"/>
            <a:t>Эколята</a:t>
          </a:r>
          <a:r>
            <a:rPr lang="ru-RU" dirty="0" smtClean="0"/>
            <a:t>» (1-4 класс)</a:t>
          </a:r>
          <a:endParaRPr lang="ru-RU" dirty="0"/>
        </a:p>
      </dgm:t>
    </dgm:pt>
    <dgm:pt modelId="{3C35BE65-C3CE-4929-B263-866EB9617C5F}" type="parTrans" cxnId="{02243E80-8695-4545-AF72-5EFBD775C7B1}">
      <dgm:prSet/>
      <dgm:spPr/>
      <dgm:t>
        <a:bodyPr/>
        <a:lstStyle/>
        <a:p>
          <a:endParaRPr lang="ru-RU"/>
        </a:p>
      </dgm:t>
    </dgm:pt>
    <dgm:pt modelId="{3D2B9792-F21F-4DBF-8E2F-56CA875DEAF7}" type="sibTrans" cxnId="{02243E80-8695-4545-AF72-5EFBD775C7B1}">
      <dgm:prSet/>
      <dgm:spPr/>
      <dgm:t>
        <a:bodyPr/>
        <a:lstStyle/>
        <a:p>
          <a:endParaRPr lang="ru-RU"/>
        </a:p>
      </dgm:t>
    </dgm:pt>
    <dgm:pt modelId="{3DC3CC01-2870-4121-AA14-148A24716F4B}">
      <dgm:prSet/>
      <dgm:spPr/>
      <dgm:t>
        <a:bodyPr/>
        <a:lstStyle/>
        <a:p>
          <a:pPr rtl="0"/>
          <a:r>
            <a:rPr lang="ru-RU" smtClean="0"/>
            <a:t>«</a:t>
          </a:r>
          <a:r>
            <a:rPr lang="ru-RU" dirty="0" smtClean="0"/>
            <a:t>Молодые защитники Природы» (5-9 и 10-11 класс).</a:t>
          </a:r>
          <a:endParaRPr lang="ru-RU" dirty="0"/>
        </a:p>
      </dgm:t>
    </dgm:pt>
    <dgm:pt modelId="{4F8581D7-B9B2-4620-A1C5-062F97DA7A10}" type="parTrans" cxnId="{C12427D1-BAA1-4096-8881-CD811E88D5EB}">
      <dgm:prSet/>
      <dgm:spPr/>
      <dgm:t>
        <a:bodyPr/>
        <a:lstStyle/>
        <a:p>
          <a:endParaRPr lang="ru-RU"/>
        </a:p>
      </dgm:t>
    </dgm:pt>
    <dgm:pt modelId="{00E68018-B8B2-4E47-9488-78A500C0FD65}" type="sibTrans" cxnId="{C12427D1-BAA1-4096-8881-CD811E88D5EB}">
      <dgm:prSet/>
      <dgm:spPr/>
      <dgm:t>
        <a:bodyPr/>
        <a:lstStyle/>
        <a:p>
          <a:endParaRPr lang="ru-RU"/>
        </a:p>
      </dgm:t>
    </dgm:pt>
    <dgm:pt modelId="{E7138ED6-1883-4917-9241-DFDAF82FD3ED}" type="pres">
      <dgm:prSet presAssocID="{13A788D8-5C9D-40C4-851E-9ACAF9B3AE19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4A824D-E6C8-4B80-985A-6A4A529BEC47}" type="pres">
      <dgm:prSet presAssocID="{13A788D8-5C9D-40C4-851E-9ACAF9B3AE19}" presName="arrow" presStyleLbl="bgShp" presStyleIdx="0" presStyleCnt="1"/>
      <dgm:spPr/>
    </dgm:pt>
    <dgm:pt modelId="{FC0091B4-38A8-44C8-B0B7-F6C081BD5310}" type="pres">
      <dgm:prSet presAssocID="{13A788D8-5C9D-40C4-851E-9ACAF9B3AE19}" presName="linearProcess" presStyleCnt="0"/>
      <dgm:spPr/>
    </dgm:pt>
    <dgm:pt modelId="{B43E2011-121E-4710-9146-16819ECD8360}" type="pres">
      <dgm:prSet presAssocID="{CF42C4DC-49DF-4638-8B15-2EB4FA11E446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8EB2B3-0206-47AF-8496-E01CB8E937BA}" type="pres">
      <dgm:prSet presAssocID="{78308A73-A351-4CBF-BA3D-621D7A45B501}" presName="sibTrans" presStyleCnt="0"/>
      <dgm:spPr/>
    </dgm:pt>
    <dgm:pt modelId="{8DDE436E-6BF1-4860-930B-CD7D2CCFF249}" type="pres">
      <dgm:prSet presAssocID="{CC2E8877-2F95-4D54-9210-0B36DE443371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27B463-5388-4463-9BAA-55B9014FF983}" type="pres">
      <dgm:prSet presAssocID="{3D2B9792-F21F-4DBF-8E2F-56CA875DEAF7}" presName="sibTrans" presStyleCnt="0"/>
      <dgm:spPr/>
    </dgm:pt>
    <dgm:pt modelId="{E78772AF-1F10-4A39-A3CA-EF240125EBFC}" type="pres">
      <dgm:prSet presAssocID="{3DC3CC01-2870-4121-AA14-148A24716F4B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25D683-FE78-41B7-B71E-8B7B94633924}" srcId="{13A788D8-5C9D-40C4-851E-9ACAF9B3AE19}" destId="{CF42C4DC-49DF-4638-8B15-2EB4FA11E446}" srcOrd="0" destOrd="0" parTransId="{85995E82-578D-4C3C-82CB-ED2AB2624775}" sibTransId="{78308A73-A351-4CBF-BA3D-621D7A45B501}"/>
    <dgm:cxn modelId="{02243E80-8695-4545-AF72-5EFBD775C7B1}" srcId="{13A788D8-5C9D-40C4-851E-9ACAF9B3AE19}" destId="{CC2E8877-2F95-4D54-9210-0B36DE443371}" srcOrd="1" destOrd="0" parTransId="{3C35BE65-C3CE-4929-B263-866EB9617C5F}" sibTransId="{3D2B9792-F21F-4DBF-8E2F-56CA875DEAF7}"/>
    <dgm:cxn modelId="{0B7F5F4E-8F97-47E0-BB56-DEBA18E65CE6}" type="presOf" srcId="{CC2E8877-2F95-4D54-9210-0B36DE443371}" destId="{8DDE436E-6BF1-4860-930B-CD7D2CCFF249}" srcOrd="0" destOrd="0" presId="urn:microsoft.com/office/officeart/2005/8/layout/hProcess9"/>
    <dgm:cxn modelId="{80DC16D3-7DB2-4656-925D-A310BEC9979E}" type="presOf" srcId="{CF42C4DC-49DF-4638-8B15-2EB4FA11E446}" destId="{B43E2011-121E-4710-9146-16819ECD8360}" srcOrd="0" destOrd="0" presId="urn:microsoft.com/office/officeart/2005/8/layout/hProcess9"/>
    <dgm:cxn modelId="{31B6BF9B-D9D3-44D3-8B2B-6AAC811231F6}" type="presOf" srcId="{13A788D8-5C9D-40C4-851E-9ACAF9B3AE19}" destId="{E7138ED6-1883-4917-9241-DFDAF82FD3ED}" srcOrd="0" destOrd="0" presId="urn:microsoft.com/office/officeart/2005/8/layout/hProcess9"/>
    <dgm:cxn modelId="{8B587626-A92D-4058-AD2B-F34A57AE04D4}" type="presOf" srcId="{3DC3CC01-2870-4121-AA14-148A24716F4B}" destId="{E78772AF-1F10-4A39-A3CA-EF240125EBFC}" srcOrd="0" destOrd="0" presId="urn:microsoft.com/office/officeart/2005/8/layout/hProcess9"/>
    <dgm:cxn modelId="{C12427D1-BAA1-4096-8881-CD811E88D5EB}" srcId="{13A788D8-5C9D-40C4-851E-9ACAF9B3AE19}" destId="{3DC3CC01-2870-4121-AA14-148A24716F4B}" srcOrd="2" destOrd="0" parTransId="{4F8581D7-B9B2-4620-A1C5-062F97DA7A10}" sibTransId="{00E68018-B8B2-4E47-9488-78A500C0FD65}"/>
    <dgm:cxn modelId="{74871215-3567-463A-8C31-2B7B950F390C}" type="presParOf" srcId="{E7138ED6-1883-4917-9241-DFDAF82FD3ED}" destId="{814A824D-E6C8-4B80-985A-6A4A529BEC47}" srcOrd="0" destOrd="0" presId="urn:microsoft.com/office/officeart/2005/8/layout/hProcess9"/>
    <dgm:cxn modelId="{E98770E7-76DC-440A-B941-8E875F193A8B}" type="presParOf" srcId="{E7138ED6-1883-4917-9241-DFDAF82FD3ED}" destId="{FC0091B4-38A8-44C8-B0B7-F6C081BD5310}" srcOrd="1" destOrd="0" presId="urn:microsoft.com/office/officeart/2005/8/layout/hProcess9"/>
    <dgm:cxn modelId="{A7EF627C-41ED-4D10-A243-41FDB8AA044E}" type="presParOf" srcId="{FC0091B4-38A8-44C8-B0B7-F6C081BD5310}" destId="{B43E2011-121E-4710-9146-16819ECD8360}" srcOrd="0" destOrd="0" presId="urn:microsoft.com/office/officeart/2005/8/layout/hProcess9"/>
    <dgm:cxn modelId="{9EF42F01-D0BE-4AE6-A256-CA8891BF998E}" type="presParOf" srcId="{FC0091B4-38A8-44C8-B0B7-F6C081BD5310}" destId="{548EB2B3-0206-47AF-8496-E01CB8E937BA}" srcOrd="1" destOrd="0" presId="urn:microsoft.com/office/officeart/2005/8/layout/hProcess9"/>
    <dgm:cxn modelId="{9DBC444E-4C85-4B31-BD9D-E9A226C32BA8}" type="presParOf" srcId="{FC0091B4-38A8-44C8-B0B7-F6C081BD5310}" destId="{8DDE436E-6BF1-4860-930B-CD7D2CCFF249}" srcOrd="2" destOrd="0" presId="urn:microsoft.com/office/officeart/2005/8/layout/hProcess9"/>
    <dgm:cxn modelId="{B112B38B-BB18-41D2-9AD0-A7A6D89A38CF}" type="presParOf" srcId="{FC0091B4-38A8-44C8-B0B7-F6C081BD5310}" destId="{6727B463-5388-4463-9BAA-55B9014FF983}" srcOrd="3" destOrd="0" presId="urn:microsoft.com/office/officeart/2005/8/layout/hProcess9"/>
    <dgm:cxn modelId="{32E23B98-E4A0-42F8-B61C-6B911E78E3B2}" type="presParOf" srcId="{FC0091B4-38A8-44C8-B0B7-F6C081BD5310}" destId="{E78772AF-1F10-4A39-A3CA-EF240125EBFC}" srcOrd="4" destOrd="0" presId="urn:microsoft.com/office/officeart/2005/8/layout/hProcess9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08C298-9900-4F56-9E2B-BE89EC3F1A5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8BA7BE-79DD-4415-8224-7503177B40B8}">
      <dgm:prSet/>
      <dgm:spPr/>
      <dgm:t>
        <a:bodyPr/>
        <a:lstStyle/>
        <a:p>
          <a:pPr rtl="0"/>
          <a:r>
            <a:rPr lang="ru-RU" b="1" dirty="0" smtClean="0"/>
            <a:t>Цель Проекта</a:t>
          </a:r>
          <a:endParaRPr lang="ru-RU" dirty="0"/>
        </a:p>
      </dgm:t>
    </dgm:pt>
    <dgm:pt modelId="{49EF7D5B-7B51-4B4A-8C8E-83F70F96BFFA}" type="parTrans" cxnId="{906733EE-8F3F-4699-9690-A74F1CEAA94D}">
      <dgm:prSet/>
      <dgm:spPr/>
      <dgm:t>
        <a:bodyPr/>
        <a:lstStyle/>
        <a:p>
          <a:endParaRPr lang="ru-RU"/>
        </a:p>
      </dgm:t>
    </dgm:pt>
    <dgm:pt modelId="{DA61AE25-7300-4CA1-9E09-07847D128435}" type="sibTrans" cxnId="{906733EE-8F3F-4699-9690-A74F1CEAA94D}">
      <dgm:prSet/>
      <dgm:spPr/>
      <dgm:t>
        <a:bodyPr/>
        <a:lstStyle/>
        <a:p>
          <a:endParaRPr lang="ru-RU"/>
        </a:p>
      </dgm:t>
    </dgm:pt>
    <dgm:pt modelId="{64BB1BA8-4F36-465F-A816-E8D134C6BC49}">
      <dgm:prSet custT="1"/>
      <dgm:spPr/>
      <dgm:t>
        <a:bodyPr/>
        <a:lstStyle/>
        <a:p>
          <a:pPr rtl="0"/>
          <a:r>
            <a:rPr lang="ru-RU" sz="1200" dirty="0" smtClean="0"/>
            <a:t>Формирование у ребёнка богатого внутреннего мира и системы ценностных отношений к природе, её животному и растительному миру, развитие внутренней потребности любви к природе и, как следствие, бережного отношения к ней, воспитание у ребёнка культуры </a:t>
          </a:r>
          <a:r>
            <a:rPr lang="ru-RU" sz="1200" dirty="0" err="1" smtClean="0"/>
            <a:t>природолюбия</a:t>
          </a:r>
          <a:r>
            <a:rPr lang="ru-RU" sz="1200" dirty="0" smtClean="0"/>
            <a:t>.</a:t>
          </a:r>
          <a:endParaRPr lang="ru-RU" sz="1200" dirty="0"/>
        </a:p>
      </dgm:t>
    </dgm:pt>
    <dgm:pt modelId="{377F13E7-143A-4D1A-86EC-C10CEA6FB3FC}" type="parTrans" cxnId="{F4435159-533F-401D-9B7B-A0EE6767FB57}">
      <dgm:prSet/>
      <dgm:spPr/>
      <dgm:t>
        <a:bodyPr/>
        <a:lstStyle/>
        <a:p>
          <a:endParaRPr lang="ru-RU"/>
        </a:p>
      </dgm:t>
    </dgm:pt>
    <dgm:pt modelId="{2187B7CE-262D-4452-A5B4-371B971C833A}" type="sibTrans" cxnId="{F4435159-533F-401D-9B7B-A0EE6767FB57}">
      <dgm:prSet/>
      <dgm:spPr/>
      <dgm:t>
        <a:bodyPr/>
        <a:lstStyle/>
        <a:p>
          <a:endParaRPr lang="ru-RU"/>
        </a:p>
      </dgm:t>
    </dgm:pt>
    <dgm:pt modelId="{AFF8646E-4882-49A5-8FB4-33EF47F4B02A}" type="pres">
      <dgm:prSet presAssocID="{8208C298-9900-4F56-9E2B-BE89EC3F1A5B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E410DD7-4337-44E4-8BC9-630C4F829551}" type="pres">
      <dgm:prSet presAssocID="{7D8BA7BE-79DD-4415-8224-7503177B40B8}" presName="horFlow" presStyleCnt="0"/>
      <dgm:spPr/>
    </dgm:pt>
    <dgm:pt modelId="{12061231-73FB-4B1C-B10B-4B531C12A88D}" type="pres">
      <dgm:prSet presAssocID="{7D8BA7BE-79DD-4415-8224-7503177B40B8}" presName="bigChev" presStyleLbl="node1" presStyleIdx="0" presStyleCnt="1"/>
      <dgm:spPr/>
      <dgm:t>
        <a:bodyPr/>
        <a:lstStyle/>
        <a:p>
          <a:endParaRPr lang="ru-RU"/>
        </a:p>
      </dgm:t>
    </dgm:pt>
    <dgm:pt modelId="{277F8770-49C8-4E5E-ABEE-1B58E42335EB}" type="pres">
      <dgm:prSet presAssocID="{377F13E7-143A-4D1A-86EC-C10CEA6FB3FC}" presName="parTrans" presStyleCnt="0"/>
      <dgm:spPr/>
    </dgm:pt>
    <dgm:pt modelId="{A9BEA826-5C7F-4172-8D6D-BDF0A881A2E5}" type="pres">
      <dgm:prSet presAssocID="{64BB1BA8-4F36-465F-A816-E8D134C6BC49}" presName="node" presStyleLbl="alignAccFollowNode1" presStyleIdx="0" presStyleCnt="1" custScaleX="214907" custScaleY="2877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15CAB2-2FDB-4913-9CC5-29772B0A380A}" type="presOf" srcId="{7D8BA7BE-79DD-4415-8224-7503177B40B8}" destId="{12061231-73FB-4B1C-B10B-4B531C12A88D}" srcOrd="0" destOrd="0" presId="urn:microsoft.com/office/officeart/2005/8/layout/lProcess3"/>
    <dgm:cxn modelId="{F4435159-533F-401D-9B7B-A0EE6767FB57}" srcId="{7D8BA7BE-79DD-4415-8224-7503177B40B8}" destId="{64BB1BA8-4F36-465F-A816-E8D134C6BC49}" srcOrd="0" destOrd="0" parTransId="{377F13E7-143A-4D1A-86EC-C10CEA6FB3FC}" sibTransId="{2187B7CE-262D-4452-A5B4-371B971C833A}"/>
    <dgm:cxn modelId="{CFB001A4-9D52-4B1B-98B2-90E2EDB88B54}" type="presOf" srcId="{64BB1BA8-4F36-465F-A816-E8D134C6BC49}" destId="{A9BEA826-5C7F-4172-8D6D-BDF0A881A2E5}" srcOrd="0" destOrd="0" presId="urn:microsoft.com/office/officeart/2005/8/layout/lProcess3"/>
    <dgm:cxn modelId="{906733EE-8F3F-4699-9690-A74F1CEAA94D}" srcId="{8208C298-9900-4F56-9E2B-BE89EC3F1A5B}" destId="{7D8BA7BE-79DD-4415-8224-7503177B40B8}" srcOrd="0" destOrd="0" parTransId="{49EF7D5B-7B51-4B4A-8C8E-83F70F96BFFA}" sibTransId="{DA61AE25-7300-4CA1-9E09-07847D128435}"/>
    <dgm:cxn modelId="{2DBB0701-2280-4056-A673-581B05D5059E}" type="presOf" srcId="{8208C298-9900-4F56-9E2B-BE89EC3F1A5B}" destId="{AFF8646E-4882-49A5-8FB4-33EF47F4B02A}" srcOrd="0" destOrd="0" presId="urn:microsoft.com/office/officeart/2005/8/layout/lProcess3"/>
    <dgm:cxn modelId="{C28C03BF-8C37-4377-A19D-E5C144AA250D}" type="presParOf" srcId="{AFF8646E-4882-49A5-8FB4-33EF47F4B02A}" destId="{7E410DD7-4337-44E4-8BC9-630C4F829551}" srcOrd="0" destOrd="0" presId="urn:microsoft.com/office/officeart/2005/8/layout/lProcess3"/>
    <dgm:cxn modelId="{717F67DD-6BEC-4C2E-A9E3-D73B7B6DC432}" type="presParOf" srcId="{7E410DD7-4337-44E4-8BC9-630C4F829551}" destId="{12061231-73FB-4B1C-B10B-4B531C12A88D}" srcOrd="0" destOrd="0" presId="urn:microsoft.com/office/officeart/2005/8/layout/lProcess3"/>
    <dgm:cxn modelId="{5C294BFC-764B-4AD7-96C9-1CA6AFD85930}" type="presParOf" srcId="{7E410DD7-4337-44E4-8BC9-630C4F829551}" destId="{277F8770-49C8-4E5E-ABEE-1B58E42335EB}" srcOrd="1" destOrd="0" presId="urn:microsoft.com/office/officeart/2005/8/layout/lProcess3"/>
    <dgm:cxn modelId="{27327F90-B643-4387-816D-37A6A3BDCF6F}" type="presParOf" srcId="{7E410DD7-4337-44E4-8BC9-630C4F829551}" destId="{A9BEA826-5C7F-4172-8D6D-BDF0A881A2E5}" srcOrd="2" destOrd="0" presId="urn:microsoft.com/office/officeart/2005/8/layout/lProcess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208C298-9900-4F56-9E2B-BE89EC3F1A5B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FA0EC3D-60A8-4B62-8CF3-0CD80F6F1107}">
      <dgm:prSet custT="1"/>
      <dgm:spPr/>
      <dgm:t>
        <a:bodyPr/>
        <a:lstStyle/>
        <a:p>
          <a:r>
            <a:rPr lang="ru-RU" sz="1200" b="0" i="0" dirty="0" smtClean="0"/>
            <a:t>дать ребёнку знания об окружающей его Природе, познакомить с разнообразием животного и растительного мира его малой родины, показать неповторимость, величие, силу и красоту природы;</a:t>
          </a:r>
          <a:endParaRPr lang="ru-RU" sz="1200" b="0" i="0" dirty="0"/>
        </a:p>
      </dgm:t>
    </dgm:pt>
    <dgm:pt modelId="{B9E766E4-31E1-4DE8-AEE5-13AD2CA7BE9D}" type="parTrans" cxnId="{876B11A4-1755-47D5-AE88-A963BD48F867}">
      <dgm:prSet/>
      <dgm:spPr/>
      <dgm:t>
        <a:bodyPr/>
        <a:lstStyle/>
        <a:p>
          <a:endParaRPr lang="ru-RU"/>
        </a:p>
      </dgm:t>
    </dgm:pt>
    <dgm:pt modelId="{B5E5942C-E03F-48CE-9122-F21675458E70}" type="sibTrans" cxnId="{876B11A4-1755-47D5-AE88-A963BD48F867}">
      <dgm:prSet/>
      <dgm:spPr/>
      <dgm:t>
        <a:bodyPr/>
        <a:lstStyle/>
        <a:p>
          <a:endParaRPr lang="ru-RU"/>
        </a:p>
      </dgm:t>
    </dgm:pt>
    <dgm:pt modelId="{FADC7444-0312-42C0-A08C-E103E033AB06}">
      <dgm:prSet custT="1"/>
      <dgm:spPr/>
      <dgm:t>
        <a:bodyPr/>
        <a:lstStyle/>
        <a:p>
          <a:r>
            <a:rPr lang="ru-RU" sz="1200" b="0" i="0" dirty="0" smtClean="0"/>
            <a:t> способствовать развитию понимания ребёнком неразделимого единства человека и природы, понимание общечеловеческой ценности природы;</a:t>
          </a:r>
          <a:endParaRPr lang="ru-RU" sz="1200" b="0" i="0" dirty="0"/>
        </a:p>
      </dgm:t>
    </dgm:pt>
    <dgm:pt modelId="{BEA68A0C-6005-475C-B34C-D455F03FC434}" type="parTrans" cxnId="{83606EEF-5162-40C2-A6EA-52C12CE00E02}">
      <dgm:prSet/>
      <dgm:spPr/>
      <dgm:t>
        <a:bodyPr/>
        <a:lstStyle/>
        <a:p>
          <a:endParaRPr lang="ru-RU"/>
        </a:p>
      </dgm:t>
    </dgm:pt>
    <dgm:pt modelId="{FD7A2015-0ADC-4947-A6A6-54CDE2D19DD0}" type="sibTrans" cxnId="{83606EEF-5162-40C2-A6EA-52C12CE00E02}">
      <dgm:prSet/>
      <dgm:spPr/>
      <dgm:t>
        <a:bodyPr/>
        <a:lstStyle/>
        <a:p>
          <a:endParaRPr lang="ru-RU"/>
        </a:p>
      </dgm:t>
    </dgm:pt>
    <dgm:pt modelId="{C653F15C-732A-4F99-A255-D5AB1BFE4FE1}">
      <dgm:prSet custT="1"/>
      <dgm:spPr/>
      <dgm:t>
        <a:bodyPr/>
        <a:lstStyle/>
        <a:p>
          <a:r>
            <a:rPr lang="ru-RU" sz="1200" b="0" i="0" dirty="0" smtClean="0"/>
            <a:t> помочь ребёнку осознать необходимость сохранения, охраны и спасения природы для выживания на земле самого человека;</a:t>
          </a:r>
          <a:endParaRPr lang="ru-RU" sz="1200" b="0" i="0" dirty="0"/>
        </a:p>
      </dgm:t>
    </dgm:pt>
    <dgm:pt modelId="{E575A539-DA87-44D3-BA39-7A1A688B897B}" type="parTrans" cxnId="{5D5704E6-6C2A-4267-B984-0521A48B1867}">
      <dgm:prSet/>
      <dgm:spPr/>
      <dgm:t>
        <a:bodyPr/>
        <a:lstStyle/>
        <a:p>
          <a:endParaRPr lang="ru-RU"/>
        </a:p>
      </dgm:t>
    </dgm:pt>
    <dgm:pt modelId="{AB230947-392F-4E40-B2FC-C7BE197047A3}" type="sibTrans" cxnId="{5D5704E6-6C2A-4267-B984-0521A48B1867}">
      <dgm:prSet/>
      <dgm:spPr/>
      <dgm:t>
        <a:bodyPr/>
        <a:lstStyle/>
        <a:p>
          <a:endParaRPr lang="ru-RU"/>
        </a:p>
      </dgm:t>
    </dgm:pt>
    <dgm:pt modelId="{EA6B3BE1-6FAA-4C03-9417-1DF50831A15D}">
      <dgm:prSet custT="1"/>
      <dgm:spPr/>
      <dgm:t>
        <a:bodyPr/>
        <a:lstStyle/>
        <a:p>
          <a:r>
            <a:rPr lang="ru-RU" sz="1200" b="0" i="0" dirty="0" smtClean="0"/>
            <a:t>расширить общий кругозор детей, способствовать развитию их творческих способностей;</a:t>
          </a:r>
          <a:br>
            <a:rPr lang="ru-RU" sz="1200" b="0" i="0" dirty="0" smtClean="0"/>
          </a:br>
          <a:endParaRPr lang="ru-RU" sz="1200" b="0" i="0" dirty="0"/>
        </a:p>
      </dgm:t>
    </dgm:pt>
    <dgm:pt modelId="{7CC7C9A8-5452-4C09-963B-2043E6A47E7E}" type="parTrans" cxnId="{B36C735A-1E52-4AA8-916B-FB244AF1D913}">
      <dgm:prSet/>
      <dgm:spPr/>
      <dgm:t>
        <a:bodyPr/>
        <a:lstStyle/>
        <a:p>
          <a:endParaRPr lang="ru-RU"/>
        </a:p>
      </dgm:t>
    </dgm:pt>
    <dgm:pt modelId="{85A93C18-E6E1-468F-870F-AF6FE13991ED}" type="sibTrans" cxnId="{B36C735A-1E52-4AA8-916B-FB244AF1D913}">
      <dgm:prSet/>
      <dgm:spPr/>
      <dgm:t>
        <a:bodyPr/>
        <a:lstStyle/>
        <a:p>
          <a:endParaRPr lang="ru-RU"/>
        </a:p>
      </dgm:t>
    </dgm:pt>
    <dgm:pt modelId="{C5226F60-D528-40AC-8D76-CC71964E6CA2}">
      <dgm:prSet custT="1"/>
      <dgm:spPr/>
      <dgm:t>
        <a:bodyPr/>
        <a:lstStyle/>
        <a:p>
          <a:r>
            <a:rPr lang="ru-RU" sz="1200" b="0" i="0" dirty="0" smtClean="0"/>
            <a:t>помочь ребёнку самоопределиться в построении взаимоотношений с природой и окружающим его миром;</a:t>
          </a:r>
          <a:br>
            <a:rPr lang="ru-RU" sz="1200" b="0" i="0" dirty="0" smtClean="0"/>
          </a:br>
          <a:endParaRPr lang="ru-RU" sz="1200" b="0" i="0" dirty="0"/>
        </a:p>
      </dgm:t>
    </dgm:pt>
    <dgm:pt modelId="{B50708BE-782E-41F6-97DC-E8B73C6D69DD}" type="parTrans" cxnId="{27EAA3F8-3CBD-4481-B851-5BC77F7516D7}">
      <dgm:prSet/>
      <dgm:spPr/>
      <dgm:t>
        <a:bodyPr/>
        <a:lstStyle/>
        <a:p>
          <a:endParaRPr lang="ru-RU"/>
        </a:p>
      </dgm:t>
    </dgm:pt>
    <dgm:pt modelId="{77D542EF-E84B-483B-AF93-47188FBDD9AC}" type="sibTrans" cxnId="{27EAA3F8-3CBD-4481-B851-5BC77F7516D7}">
      <dgm:prSet/>
      <dgm:spPr/>
      <dgm:t>
        <a:bodyPr/>
        <a:lstStyle/>
        <a:p>
          <a:endParaRPr lang="ru-RU"/>
        </a:p>
      </dgm:t>
    </dgm:pt>
    <dgm:pt modelId="{48CE919E-155A-4818-8C9F-5E1A073FFE6A}">
      <dgm:prSet custT="1"/>
      <dgm:spPr/>
      <dgm:t>
        <a:bodyPr/>
        <a:lstStyle/>
        <a:p>
          <a:r>
            <a:rPr lang="ru-RU" sz="1200" b="0" i="0" dirty="0" smtClean="0"/>
            <a:t>разработать и внедрить в учебно-воспитательный процесс ДОУ новых инновационных инструментариев, форм, методов, подходов и приёмов, способных сформировать у ребёнка чувство любви, разносторонне-ценностное, бережное и уважительное отношение к природе;</a:t>
          </a:r>
          <a:br>
            <a:rPr lang="ru-RU" sz="1200" b="0" i="0" dirty="0" smtClean="0"/>
          </a:br>
          <a:endParaRPr lang="ru-RU" sz="1200" b="0" i="0" dirty="0"/>
        </a:p>
      </dgm:t>
    </dgm:pt>
    <dgm:pt modelId="{7DCAD0DB-CA31-4C24-8337-B49386AF4204}" type="parTrans" cxnId="{C03AD732-4050-4B95-8CA0-0F8DBF7F4EA4}">
      <dgm:prSet/>
      <dgm:spPr/>
      <dgm:t>
        <a:bodyPr/>
        <a:lstStyle/>
        <a:p>
          <a:endParaRPr lang="ru-RU"/>
        </a:p>
      </dgm:t>
    </dgm:pt>
    <dgm:pt modelId="{DFF2655E-0B73-4344-B677-7532CABD223D}" type="sibTrans" cxnId="{C03AD732-4050-4B95-8CA0-0F8DBF7F4EA4}">
      <dgm:prSet/>
      <dgm:spPr/>
      <dgm:t>
        <a:bodyPr/>
        <a:lstStyle/>
        <a:p>
          <a:endParaRPr lang="ru-RU"/>
        </a:p>
      </dgm:t>
    </dgm:pt>
    <dgm:pt modelId="{1A5BCF98-88AA-40DE-98CA-A40DC9DAA6DC}">
      <dgm:prSet custT="1"/>
      <dgm:spPr/>
      <dgm:t>
        <a:bodyPr/>
        <a:lstStyle/>
        <a:p>
          <a:r>
            <a:rPr lang="ru-RU" sz="1200" b="0" i="0" dirty="0" smtClean="0"/>
            <a:t>способствовать воспитанию потребности принимать активное участие в природоохранной и экологической деятельности</a:t>
          </a:r>
          <a:r>
            <a:rPr lang="ru-RU" sz="900" b="0" i="0" dirty="0" smtClean="0"/>
            <a:t>.</a:t>
          </a:r>
          <a:endParaRPr lang="ru-RU" sz="900" b="0" i="0" dirty="0"/>
        </a:p>
      </dgm:t>
    </dgm:pt>
    <dgm:pt modelId="{EB7110A5-5C99-4041-9413-941ACE919F86}" type="parTrans" cxnId="{63D696C8-1E5C-443F-A95A-704C25A0AFAF}">
      <dgm:prSet/>
      <dgm:spPr/>
      <dgm:t>
        <a:bodyPr/>
        <a:lstStyle/>
        <a:p>
          <a:endParaRPr lang="ru-RU"/>
        </a:p>
      </dgm:t>
    </dgm:pt>
    <dgm:pt modelId="{7346F16E-6E54-4FCD-BFDD-8ADE451A15E3}" type="sibTrans" cxnId="{63D696C8-1E5C-443F-A95A-704C25A0AFAF}">
      <dgm:prSet/>
      <dgm:spPr/>
      <dgm:t>
        <a:bodyPr/>
        <a:lstStyle/>
        <a:p>
          <a:endParaRPr lang="ru-RU"/>
        </a:p>
      </dgm:t>
    </dgm:pt>
    <dgm:pt modelId="{87CD78D2-A6B4-440E-A3BC-75B861625FC4}" type="pres">
      <dgm:prSet presAssocID="{8208C298-9900-4F56-9E2B-BE89EC3F1A5B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023B6B11-D51F-4CA1-B81F-B06D115F2241}" type="pres">
      <dgm:prSet presAssocID="{FFA0EC3D-60A8-4B62-8CF3-0CD80F6F1107}" presName="compNode" presStyleCnt="0"/>
      <dgm:spPr/>
    </dgm:pt>
    <dgm:pt modelId="{B82E03D0-496C-4F13-89EC-E52158D3395C}" type="pres">
      <dgm:prSet presAssocID="{FFA0EC3D-60A8-4B62-8CF3-0CD80F6F1107}" presName="dummyConnPt" presStyleCnt="0"/>
      <dgm:spPr/>
    </dgm:pt>
    <dgm:pt modelId="{41DCCF24-4B2F-4D60-B618-F51D1EFD9C17}" type="pres">
      <dgm:prSet presAssocID="{FFA0EC3D-60A8-4B62-8CF3-0CD80F6F1107}" presName="node" presStyleLbl="node1" presStyleIdx="0" presStyleCnt="7" custScaleX="142507" custScaleY="1690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B540C8-1480-461E-A127-6E71D225D4D0}" type="pres">
      <dgm:prSet presAssocID="{B5E5942C-E03F-48CE-9122-F21675458E70}" presName="sibTrans" presStyleLbl="bgSibTrans2D1" presStyleIdx="0" presStyleCnt="6"/>
      <dgm:spPr/>
      <dgm:t>
        <a:bodyPr/>
        <a:lstStyle/>
        <a:p>
          <a:endParaRPr lang="ru-RU"/>
        </a:p>
      </dgm:t>
    </dgm:pt>
    <dgm:pt modelId="{1ECC983B-38BE-40D7-A929-FF9A869CC732}" type="pres">
      <dgm:prSet presAssocID="{FADC7444-0312-42C0-A08C-E103E033AB06}" presName="compNode" presStyleCnt="0"/>
      <dgm:spPr/>
    </dgm:pt>
    <dgm:pt modelId="{B121BB52-FBEB-4A49-8DD8-C5364DAC62D4}" type="pres">
      <dgm:prSet presAssocID="{FADC7444-0312-42C0-A08C-E103E033AB06}" presName="dummyConnPt" presStyleCnt="0"/>
      <dgm:spPr/>
    </dgm:pt>
    <dgm:pt modelId="{9A26681C-B318-48C1-8CEB-33FD8077333D}" type="pres">
      <dgm:prSet presAssocID="{FADC7444-0312-42C0-A08C-E103E033AB06}" presName="node" presStyleLbl="node1" presStyleIdx="1" presStyleCnt="7" custScaleX="144102" custScaleY="1475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6DB8E1-0322-4B2A-8BFC-E0ABF9491F19}" type="pres">
      <dgm:prSet presAssocID="{FD7A2015-0ADC-4947-A6A6-54CDE2D19DD0}" presName="sibTrans" presStyleLbl="bgSibTrans2D1" presStyleIdx="1" presStyleCnt="6"/>
      <dgm:spPr/>
      <dgm:t>
        <a:bodyPr/>
        <a:lstStyle/>
        <a:p>
          <a:endParaRPr lang="ru-RU"/>
        </a:p>
      </dgm:t>
    </dgm:pt>
    <dgm:pt modelId="{E329EFC7-2621-4FCB-8B83-B41C535DAD67}" type="pres">
      <dgm:prSet presAssocID="{C653F15C-732A-4F99-A255-D5AB1BFE4FE1}" presName="compNode" presStyleCnt="0"/>
      <dgm:spPr/>
    </dgm:pt>
    <dgm:pt modelId="{AB69C550-C9A5-4965-8234-D5565EE6C675}" type="pres">
      <dgm:prSet presAssocID="{C653F15C-732A-4F99-A255-D5AB1BFE4FE1}" presName="dummyConnPt" presStyleCnt="0"/>
      <dgm:spPr/>
    </dgm:pt>
    <dgm:pt modelId="{2401490D-8718-4E21-A4BB-47AB266B2231}" type="pres">
      <dgm:prSet presAssocID="{C653F15C-732A-4F99-A255-D5AB1BFE4FE1}" presName="node" presStyleLbl="node1" presStyleIdx="2" presStyleCnt="7" custScaleX="134218" custScaleY="1300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2CB92A-FCCB-4633-9C40-F78A1A488DD2}" type="pres">
      <dgm:prSet presAssocID="{AB230947-392F-4E40-B2FC-C7BE197047A3}" presName="sibTrans" presStyleLbl="bgSibTrans2D1" presStyleIdx="2" presStyleCnt="6"/>
      <dgm:spPr/>
      <dgm:t>
        <a:bodyPr/>
        <a:lstStyle/>
        <a:p>
          <a:endParaRPr lang="ru-RU"/>
        </a:p>
      </dgm:t>
    </dgm:pt>
    <dgm:pt modelId="{E67B9887-7A67-4162-9AA7-360F94BC8A6C}" type="pres">
      <dgm:prSet presAssocID="{EA6B3BE1-6FAA-4C03-9417-1DF50831A15D}" presName="compNode" presStyleCnt="0"/>
      <dgm:spPr/>
    </dgm:pt>
    <dgm:pt modelId="{7E2031C8-015F-48EB-B026-AC9F44986704}" type="pres">
      <dgm:prSet presAssocID="{EA6B3BE1-6FAA-4C03-9417-1DF50831A15D}" presName="dummyConnPt" presStyleCnt="0"/>
      <dgm:spPr/>
    </dgm:pt>
    <dgm:pt modelId="{393BE275-9D45-42A8-BAC6-D58CDEB89D40}" type="pres">
      <dgm:prSet presAssocID="{EA6B3BE1-6FAA-4C03-9417-1DF50831A15D}" presName="node" presStyleLbl="node1" presStyleIdx="3" presStyleCnt="7" custScaleX="1925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1CB714-6E5C-4692-A9B3-973691FD2E60}" type="pres">
      <dgm:prSet presAssocID="{85A93C18-E6E1-468F-870F-AF6FE13991ED}" presName="sibTrans" presStyleLbl="bgSibTrans2D1" presStyleIdx="3" presStyleCnt="6"/>
      <dgm:spPr/>
      <dgm:t>
        <a:bodyPr/>
        <a:lstStyle/>
        <a:p>
          <a:endParaRPr lang="ru-RU"/>
        </a:p>
      </dgm:t>
    </dgm:pt>
    <dgm:pt modelId="{83FF28A8-B2E4-4A32-8367-28F9A343A86D}" type="pres">
      <dgm:prSet presAssocID="{C5226F60-D528-40AC-8D76-CC71964E6CA2}" presName="compNode" presStyleCnt="0"/>
      <dgm:spPr/>
    </dgm:pt>
    <dgm:pt modelId="{441ACA97-F9BE-4022-9067-D28BA8F785A0}" type="pres">
      <dgm:prSet presAssocID="{C5226F60-D528-40AC-8D76-CC71964E6CA2}" presName="dummyConnPt" presStyleCnt="0"/>
      <dgm:spPr/>
    </dgm:pt>
    <dgm:pt modelId="{084905AD-EA6D-4152-94CC-B30686486CAA}" type="pres">
      <dgm:prSet presAssocID="{C5226F60-D528-40AC-8D76-CC71964E6CA2}" presName="node" presStyleLbl="node1" presStyleIdx="4" presStyleCnt="7" custScaleX="193568" custScaleY="1056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264F77-3204-4A0D-83DE-33E3305B5F14}" type="pres">
      <dgm:prSet presAssocID="{77D542EF-E84B-483B-AF93-47188FBDD9AC}" presName="sibTrans" presStyleLbl="bgSibTrans2D1" presStyleIdx="4" presStyleCnt="6"/>
      <dgm:spPr/>
      <dgm:t>
        <a:bodyPr/>
        <a:lstStyle/>
        <a:p>
          <a:endParaRPr lang="ru-RU"/>
        </a:p>
      </dgm:t>
    </dgm:pt>
    <dgm:pt modelId="{8C98E1CE-255F-42DA-AA58-9DE4D7D014BF}" type="pres">
      <dgm:prSet presAssocID="{48CE919E-155A-4818-8C9F-5E1A073FFE6A}" presName="compNode" presStyleCnt="0"/>
      <dgm:spPr/>
    </dgm:pt>
    <dgm:pt modelId="{A9B307A3-442E-4FDC-A131-23D0173A2519}" type="pres">
      <dgm:prSet presAssocID="{48CE919E-155A-4818-8C9F-5E1A073FFE6A}" presName="dummyConnPt" presStyleCnt="0"/>
      <dgm:spPr/>
    </dgm:pt>
    <dgm:pt modelId="{214C71BD-C91E-4A45-9683-3A6B02666625}" type="pres">
      <dgm:prSet presAssocID="{48CE919E-155A-4818-8C9F-5E1A073FFE6A}" presName="node" presStyleLbl="node1" presStyleIdx="5" presStyleCnt="7" custScaleX="167132" custScaleY="2408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511B5E-2245-43F0-9725-07C63ED08BE7}" type="pres">
      <dgm:prSet presAssocID="{DFF2655E-0B73-4344-B677-7532CABD223D}" presName="sibTrans" presStyleLbl="bgSibTrans2D1" presStyleIdx="5" presStyleCnt="6"/>
      <dgm:spPr/>
      <dgm:t>
        <a:bodyPr/>
        <a:lstStyle/>
        <a:p>
          <a:endParaRPr lang="ru-RU"/>
        </a:p>
      </dgm:t>
    </dgm:pt>
    <dgm:pt modelId="{85BAA856-EECE-4519-9205-77E457344242}" type="pres">
      <dgm:prSet presAssocID="{1A5BCF98-88AA-40DE-98CA-A40DC9DAA6DC}" presName="compNode" presStyleCnt="0"/>
      <dgm:spPr/>
    </dgm:pt>
    <dgm:pt modelId="{A98149A9-5832-4F92-9821-256D67A68EEF}" type="pres">
      <dgm:prSet presAssocID="{1A5BCF98-88AA-40DE-98CA-A40DC9DAA6DC}" presName="dummyConnPt" presStyleCnt="0"/>
      <dgm:spPr/>
    </dgm:pt>
    <dgm:pt modelId="{B14EEBBC-B740-496B-B484-46863C81BBCE}" type="pres">
      <dgm:prSet presAssocID="{1A5BCF98-88AA-40DE-98CA-A40DC9DAA6DC}" presName="node" presStyleLbl="node1" presStyleIdx="6" presStyleCnt="7" custScaleX="95440" custScaleY="1931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EAA3F8-3CBD-4481-B851-5BC77F7516D7}" srcId="{8208C298-9900-4F56-9E2B-BE89EC3F1A5B}" destId="{C5226F60-D528-40AC-8D76-CC71964E6CA2}" srcOrd="4" destOrd="0" parTransId="{B50708BE-782E-41F6-97DC-E8B73C6D69DD}" sibTransId="{77D542EF-E84B-483B-AF93-47188FBDD9AC}"/>
    <dgm:cxn modelId="{876B11A4-1755-47D5-AE88-A963BD48F867}" srcId="{8208C298-9900-4F56-9E2B-BE89EC3F1A5B}" destId="{FFA0EC3D-60A8-4B62-8CF3-0CD80F6F1107}" srcOrd="0" destOrd="0" parTransId="{B9E766E4-31E1-4DE8-AEE5-13AD2CA7BE9D}" sibTransId="{B5E5942C-E03F-48CE-9122-F21675458E70}"/>
    <dgm:cxn modelId="{3179C747-F22D-497F-A596-826CBA6F791A}" type="presOf" srcId="{FD7A2015-0ADC-4947-A6A6-54CDE2D19DD0}" destId="{436DB8E1-0322-4B2A-8BFC-E0ABF9491F19}" srcOrd="0" destOrd="0" presId="urn:microsoft.com/office/officeart/2005/8/layout/bProcess4"/>
    <dgm:cxn modelId="{2A2607C0-44BE-42FB-81BC-7B8B8C9A7360}" type="presOf" srcId="{B5E5942C-E03F-48CE-9122-F21675458E70}" destId="{7AB540C8-1480-461E-A127-6E71D225D4D0}" srcOrd="0" destOrd="0" presId="urn:microsoft.com/office/officeart/2005/8/layout/bProcess4"/>
    <dgm:cxn modelId="{5D5704E6-6C2A-4267-B984-0521A48B1867}" srcId="{8208C298-9900-4F56-9E2B-BE89EC3F1A5B}" destId="{C653F15C-732A-4F99-A255-D5AB1BFE4FE1}" srcOrd="2" destOrd="0" parTransId="{E575A539-DA87-44D3-BA39-7A1A688B897B}" sibTransId="{AB230947-392F-4E40-B2FC-C7BE197047A3}"/>
    <dgm:cxn modelId="{00211B90-78C9-4C68-B07A-6CA91C0A9BBB}" type="presOf" srcId="{DFF2655E-0B73-4344-B677-7532CABD223D}" destId="{23511B5E-2245-43F0-9725-07C63ED08BE7}" srcOrd="0" destOrd="0" presId="urn:microsoft.com/office/officeart/2005/8/layout/bProcess4"/>
    <dgm:cxn modelId="{D5FFB86D-8BA3-42D6-8F6A-72720D5FC8C6}" type="presOf" srcId="{8208C298-9900-4F56-9E2B-BE89EC3F1A5B}" destId="{87CD78D2-A6B4-440E-A3BC-75B861625FC4}" srcOrd="0" destOrd="0" presId="urn:microsoft.com/office/officeart/2005/8/layout/bProcess4"/>
    <dgm:cxn modelId="{671E8530-D8F9-4EBA-A363-5B0B2AFB61A5}" type="presOf" srcId="{48CE919E-155A-4818-8C9F-5E1A073FFE6A}" destId="{214C71BD-C91E-4A45-9683-3A6B02666625}" srcOrd="0" destOrd="0" presId="urn:microsoft.com/office/officeart/2005/8/layout/bProcess4"/>
    <dgm:cxn modelId="{AA083C3D-D2B2-49FF-969D-4AC2D8B9A22C}" type="presOf" srcId="{85A93C18-E6E1-468F-870F-AF6FE13991ED}" destId="{9E1CB714-6E5C-4692-A9B3-973691FD2E60}" srcOrd="0" destOrd="0" presId="urn:microsoft.com/office/officeart/2005/8/layout/bProcess4"/>
    <dgm:cxn modelId="{3D7832DF-F994-4DB0-8BD2-C088091A08F4}" type="presOf" srcId="{C653F15C-732A-4F99-A255-D5AB1BFE4FE1}" destId="{2401490D-8718-4E21-A4BB-47AB266B2231}" srcOrd="0" destOrd="0" presId="urn:microsoft.com/office/officeart/2005/8/layout/bProcess4"/>
    <dgm:cxn modelId="{F21C431B-68C4-4990-9519-C6E797D99DA8}" type="presOf" srcId="{FFA0EC3D-60A8-4B62-8CF3-0CD80F6F1107}" destId="{41DCCF24-4B2F-4D60-B618-F51D1EFD9C17}" srcOrd="0" destOrd="0" presId="urn:microsoft.com/office/officeart/2005/8/layout/bProcess4"/>
    <dgm:cxn modelId="{227AD1CE-AD87-4875-9B7C-888260E1C861}" type="presOf" srcId="{1A5BCF98-88AA-40DE-98CA-A40DC9DAA6DC}" destId="{B14EEBBC-B740-496B-B484-46863C81BBCE}" srcOrd="0" destOrd="0" presId="urn:microsoft.com/office/officeart/2005/8/layout/bProcess4"/>
    <dgm:cxn modelId="{43F2674D-B177-4E06-AB09-78B078FC7909}" type="presOf" srcId="{FADC7444-0312-42C0-A08C-E103E033AB06}" destId="{9A26681C-B318-48C1-8CEB-33FD8077333D}" srcOrd="0" destOrd="0" presId="urn:microsoft.com/office/officeart/2005/8/layout/bProcess4"/>
    <dgm:cxn modelId="{318A1D0E-BA82-49FA-A96C-416D84205F19}" type="presOf" srcId="{C5226F60-D528-40AC-8D76-CC71964E6CA2}" destId="{084905AD-EA6D-4152-94CC-B30686486CAA}" srcOrd="0" destOrd="0" presId="urn:microsoft.com/office/officeart/2005/8/layout/bProcess4"/>
    <dgm:cxn modelId="{BC13701A-979B-46E7-B66D-938B0C57A7CB}" type="presOf" srcId="{AB230947-392F-4E40-B2FC-C7BE197047A3}" destId="{D72CB92A-FCCB-4633-9C40-F78A1A488DD2}" srcOrd="0" destOrd="0" presId="urn:microsoft.com/office/officeart/2005/8/layout/bProcess4"/>
    <dgm:cxn modelId="{87654DA7-360F-4723-8190-A073956424DF}" type="presOf" srcId="{EA6B3BE1-6FAA-4C03-9417-1DF50831A15D}" destId="{393BE275-9D45-42A8-BAC6-D58CDEB89D40}" srcOrd="0" destOrd="0" presId="urn:microsoft.com/office/officeart/2005/8/layout/bProcess4"/>
    <dgm:cxn modelId="{63D696C8-1E5C-443F-A95A-704C25A0AFAF}" srcId="{8208C298-9900-4F56-9E2B-BE89EC3F1A5B}" destId="{1A5BCF98-88AA-40DE-98CA-A40DC9DAA6DC}" srcOrd="6" destOrd="0" parTransId="{EB7110A5-5C99-4041-9413-941ACE919F86}" sibTransId="{7346F16E-6E54-4FCD-BFDD-8ADE451A15E3}"/>
    <dgm:cxn modelId="{C03AD732-4050-4B95-8CA0-0F8DBF7F4EA4}" srcId="{8208C298-9900-4F56-9E2B-BE89EC3F1A5B}" destId="{48CE919E-155A-4818-8C9F-5E1A073FFE6A}" srcOrd="5" destOrd="0" parTransId="{7DCAD0DB-CA31-4C24-8337-B49386AF4204}" sibTransId="{DFF2655E-0B73-4344-B677-7532CABD223D}"/>
    <dgm:cxn modelId="{B36C735A-1E52-4AA8-916B-FB244AF1D913}" srcId="{8208C298-9900-4F56-9E2B-BE89EC3F1A5B}" destId="{EA6B3BE1-6FAA-4C03-9417-1DF50831A15D}" srcOrd="3" destOrd="0" parTransId="{7CC7C9A8-5452-4C09-963B-2043E6A47E7E}" sibTransId="{85A93C18-E6E1-468F-870F-AF6FE13991ED}"/>
    <dgm:cxn modelId="{83606EEF-5162-40C2-A6EA-52C12CE00E02}" srcId="{8208C298-9900-4F56-9E2B-BE89EC3F1A5B}" destId="{FADC7444-0312-42C0-A08C-E103E033AB06}" srcOrd="1" destOrd="0" parTransId="{BEA68A0C-6005-475C-B34C-D455F03FC434}" sibTransId="{FD7A2015-0ADC-4947-A6A6-54CDE2D19DD0}"/>
    <dgm:cxn modelId="{C7A8A1C3-DABC-4F85-800B-9CE820CACEBA}" type="presOf" srcId="{77D542EF-E84B-483B-AF93-47188FBDD9AC}" destId="{2F264F77-3204-4A0D-83DE-33E3305B5F14}" srcOrd="0" destOrd="0" presId="urn:microsoft.com/office/officeart/2005/8/layout/bProcess4"/>
    <dgm:cxn modelId="{D1F2A7C6-FCC5-49EC-997C-51DC19667C0F}" type="presParOf" srcId="{87CD78D2-A6B4-440E-A3BC-75B861625FC4}" destId="{023B6B11-D51F-4CA1-B81F-B06D115F2241}" srcOrd="0" destOrd="0" presId="urn:microsoft.com/office/officeart/2005/8/layout/bProcess4"/>
    <dgm:cxn modelId="{FB926835-827B-41E9-833A-6813A23290B2}" type="presParOf" srcId="{023B6B11-D51F-4CA1-B81F-B06D115F2241}" destId="{B82E03D0-496C-4F13-89EC-E52158D3395C}" srcOrd="0" destOrd="0" presId="urn:microsoft.com/office/officeart/2005/8/layout/bProcess4"/>
    <dgm:cxn modelId="{343EACD7-1DFC-44BF-B1F1-64425DD0D976}" type="presParOf" srcId="{023B6B11-D51F-4CA1-B81F-B06D115F2241}" destId="{41DCCF24-4B2F-4D60-B618-F51D1EFD9C17}" srcOrd="1" destOrd="0" presId="urn:microsoft.com/office/officeart/2005/8/layout/bProcess4"/>
    <dgm:cxn modelId="{2FD4A3B5-C5D5-486F-8A06-0C63FA003A20}" type="presParOf" srcId="{87CD78D2-A6B4-440E-A3BC-75B861625FC4}" destId="{7AB540C8-1480-461E-A127-6E71D225D4D0}" srcOrd="1" destOrd="0" presId="urn:microsoft.com/office/officeart/2005/8/layout/bProcess4"/>
    <dgm:cxn modelId="{12BE0B6E-223C-41FC-BD8A-FF1C050A4171}" type="presParOf" srcId="{87CD78D2-A6B4-440E-A3BC-75B861625FC4}" destId="{1ECC983B-38BE-40D7-A929-FF9A869CC732}" srcOrd="2" destOrd="0" presId="urn:microsoft.com/office/officeart/2005/8/layout/bProcess4"/>
    <dgm:cxn modelId="{D12BB45D-46C3-4631-AC26-63C1E9243B1B}" type="presParOf" srcId="{1ECC983B-38BE-40D7-A929-FF9A869CC732}" destId="{B121BB52-FBEB-4A49-8DD8-C5364DAC62D4}" srcOrd="0" destOrd="0" presId="urn:microsoft.com/office/officeart/2005/8/layout/bProcess4"/>
    <dgm:cxn modelId="{BE0190F6-F7DA-4B7E-9DF8-7E3BA92F4C3E}" type="presParOf" srcId="{1ECC983B-38BE-40D7-A929-FF9A869CC732}" destId="{9A26681C-B318-48C1-8CEB-33FD8077333D}" srcOrd="1" destOrd="0" presId="urn:microsoft.com/office/officeart/2005/8/layout/bProcess4"/>
    <dgm:cxn modelId="{973EDC37-AFCD-4833-B294-C773707CD776}" type="presParOf" srcId="{87CD78D2-A6B4-440E-A3BC-75B861625FC4}" destId="{436DB8E1-0322-4B2A-8BFC-E0ABF9491F19}" srcOrd="3" destOrd="0" presId="urn:microsoft.com/office/officeart/2005/8/layout/bProcess4"/>
    <dgm:cxn modelId="{9F5660C4-D818-418B-8296-1E3CF7E00E4D}" type="presParOf" srcId="{87CD78D2-A6B4-440E-A3BC-75B861625FC4}" destId="{E329EFC7-2621-4FCB-8B83-B41C535DAD67}" srcOrd="4" destOrd="0" presId="urn:microsoft.com/office/officeart/2005/8/layout/bProcess4"/>
    <dgm:cxn modelId="{7DD69C8A-A150-420D-9447-E99B01A6F701}" type="presParOf" srcId="{E329EFC7-2621-4FCB-8B83-B41C535DAD67}" destId="{AB69C550-C9A5-4965-8234-D5565EE6C675}" srcOrd="0" destOrd="0" presId="urn:microsoft.com/office/officeart/2005/8/layout/bProcess4"/>
    <dgm:cxn modelId="{F35BC1B3-7F6A-4220-8A02-6E8E0AE0547C}" type="presParOf" srcId="{E329EFC7-2621-4FCB-8B83-B41C535DAD67}" destId="{2401490D-8718-4E21-A4BB-47AB266B2231}" srcOrd="1" destOrd="0" presId="urn:microsoft.com/office/officeart/2005/8/layout/bProcess4"/>
    <dgm:cxn modelId="{C1BCF8AD-5098-422B-B769-6C8311BE44BF}" type="presParOf" srcId="{87CD78D2-A6B4-440E-A3BC-75B861625FC4}" destId="{D72CB92A-FCCB-4633-9C40-F78A1A488DD2}" srcOrd="5" destOrd="0" presId="urn:microsoft.com/office/officeart/2005/8/layout/bProcess4"/>
    <dgm:cxn modelId="{463A5540-6F3E-46CD-9A11-7B7C53B51279}" type="presParOf" srcId="{87CD78D2-A6B4-440E-A3BC-75B861625FC4}" destId="{E67B9887-7A67-4162-9AA7-360F94BC8A6C}" srcOrd="6" destOrd="0" presId="urn:microsoft.com/office/officeart/2005/8/layout/bProcess4"/>
    <dgm:cxn modelId="{0CAAB5F6-5E3F-45F2-9D76-6E5DDC50099D}" type="presParOf" srcId="{E67B9887-7A67-4162-9AA7-360F94BC8A6C}" destId="{7E2031C8-015F-48EB-B026-AC9F44986704}" srcOrd="0" destOrd="0" presId="urn:microsoft.com/office/officeart/2005/8/layout/bProcess4"/>
    <dgm:cxn modelId="{5093B110-2349-4756-9C28-F1277F1F76C6}" type="presParOf" srcId="{E67B9887-7A67-4162-9AA7-360F94BC8A6C}" destId="{393BE275-9D45-42A8-BAC6-D58CDEB89D40}" srcOrd="1" destOrd="0" presId="urn:microsoft.com/office/officeart/2005/8/layout/bProcess4"/>
    <dgm:cxn modelId="{DDC47CDC-F930-4391-85F8-0288E450688E}" type="presParOf" srcId="{87CD78D2-A6B4-440E-A3BC-75B861625FC4}" destId="{9E1CB714-6E5C-4692-A9B3-973691FD2E60}" srcOrd="7" destOrd="0" presId="urn:microsoft.com/office/officeart/2005/8/layout/bProcess4"/>
    <dgm:cxn modelId="{B2AAD5D7-D614-4547-A920-8F394088DE02}" type="presParOf" srcId="{87CD78D2-A6B4-440E-A3BC-75B861625FC4}" destId="{83FF28A8-B2E4-4A32-8367-28F9A343A86D}" srcOrd="8" destOrd="0" presId="urn:microsoft.com/office/officeart/2005/8/layout/bProcess4"/>
    <dgm:cxn modelId="{56C47958-E008-44DB-84F1-027F88EED954}" type="presParOf" srcId="{83FF28A8-B2E4-4A32-8367-28F9A343A86D}" destId="{441ACA97-F9BE-4022-9067-D28BA8F785A0}" srcOrd="0" destOrd="0" presId="urn:microsoft.com/office/officeart/2005/8/layout/bProcess4"/>
    <dgm:cxn modelId="{49363A66-8D7E-4457-B96B-5A2E33C13CC8}" type="presParOf" srcId="{83FF28A8-B2E4-4A32-8367-28F9A343A86D}" destId="{084905AD-EA6D-4152-94CC-B30686486CAA}" srcOrd="1" destOrd="0" presId="urn:microsoft.com/office/officeart/2005/8/layout/bProcess4"/>
    <dgm:cxn modelId="{5AA7380B-E6D6-4130-AC70-E9D60BDC1631}" type="presParOf" srcId="{87CD78D2-A6B4-440E-A3BC-75B861625FC4}" destId="{2F264F77-3204-4A0D-83DE-33E3305B5F14}" srcOrd="9" destOrd="0" presId="urn:microsoft.com/office/officeart/2005/8/layout/bProcess4"/>
    <dgm:cxn modelId="{6C1EEBC9-EFFB-4160-9A69-6053ACB549A2}" type="presParOf" srcId="{87CD78D2-A6B4-440E-A3BC-75B861625FC4}" destId="{8C98E1CE-255F-42DA-AA58-9DE4D7D014BF}" srcOrd="10" destOrd="0" presId="urn:microsoft.com/office/officeart/2005/8/layout/bProcess4"/>
    <dgm:cxn modelId="{E0570976-1076-469A-9C1F-B78BEEDBC5B4}" type="presParOf" srcId="{8C98E1CE-255F-42DA-AA58-9DE4D7D014BF}" destId="{A9B307A3-442E-4FDC-A131-23D0173A2519}" srcOrd="0" destOrd="0" presId="urn:microsoft.com/office/officeart/2005/8/layout/bProcess4"/>
    <dgm:cxn modelId="{2585A1A7-1D01-425E-8BBF-9C4CB7303FCF}" type="presParOf" srcId="{8C98E1CE-255F-42DA-AA58-9DE4D7D014BF}" destId="{214C71BD-C91E-4A45-9683-3A6B02666625}" srcOrd="1" destOrd="0" presId="urn:microsoft.com/office/officeart/2005/8/layout/bProcess4"/>
    <dgm:cxn modelId="{4ACBE5B6-6603-4D5E-9391-CD8956356173}" type="presParOf" srcId="{87CD78D2-A6B4-440E-A3BC-75B861625FC4}" destId="{23511B5E-2245-43F0-9725-07C63ED08BE7}" srcOrd="11" destOrd="0" presId="urn:microsoft.com/office/officeart/2005/8/layout/bProcess4"/>
    <dgm:cxn modelId="{BE77AC5F-849E-40B7-BF5B-59C8B18FA3D1}" type="presParOf" srcId="{87CD78D2-A6B4-440E-A3BC-75B861625FC4}" destId="{85BAA856-EECE-4519-9205-77E457344242}" srcOrd="12" destOrd="0" presId="urn:microsoft.com/office/officeart/2005/8/layout/bProcess4"/>
    <dgm:cxn modelId="{F703EC2B-1428-455F-9528-E9A04B42734A}" type="presParOf" srcId="{85BAA856-EECE-4519-9205-77E457344242}" destId="{A98149A9-5832-4F92-9821-256D67A68EEF}" srcOrd="0" destOrd="0" presId="urn:microsoft.com/office/officeart/2005/8/layout/bProcess4"/>
    <dgm:cxn modelId="{D76D551C-8FAF-4034-B009-0B3DD507730C}" type="presParOf" srcId="{85BAA856-EECE-4519-9205-77E457344242}" destId="{B14EEBBC-B740-496B-B484-46863C81BBCE}" srcOrd="1" destOrd="0" presId="urn:microsoft.com/office/officeart/2005/8/layout/bProcess4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151C9B-BAA3-41FC-A988-5D8219A341DD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AFB02F4-CB54-4FC5-A593-EF1C9FFC7676}">
      <dgm:prSet custT="1"/>
      <dgm:spPr/>
      <dgm:t>
        <a:bodyPr/>
        <a:lstStyle/>
        <a:p>
          <a:pPr rtl="0"/>
          <a:r>
            <a:rPr lang="ru-RU" sz="700" dirty="0" smtClean="0"/>
            <a:t> </a:t>
          </a:r>
          <a:r>
            <a:rPr lang="ru-RU" sz="1400" b="1" i="1" dirty="0" smtClean="0"/>
            <a:t>формирование у детей основ экологической культуры и культуры </a:t>
          </a:r>
          <a:r>
            <a:rPr lang="ru-RU" sz="1400" b="1" i="1" dirty="0" err="1" smtClean="0"/>
            <a:t>природолюбия</a:t>
          </a:r>
          <a:r>
            <a:rPr lang="ru-RU" sz="1400" b="1" i="1" dirty="0" smtClean="0"/>
            <a:t>;</a:t>
          </a:r>
          <a:endParaRPr lang="ru-RU" sz="1400" b="1" i="1" dirty="0"/>
        </a:p>
      </dgm:t>
    </dgm:pt>
    <dgm:pt modelId="{2BDF9232-03FE-44E7-BBEB-93F4D6A22F27}" type="parTrans" cxnId="{E566A44F-8A7D-4A42-8DBF-3F1DCA83DE73}">
      <dgm:prSet/>
      <dgm:spPr/>
      <dgm:t>
        <a:bodyPr/>
        <a:lstStyle/>
        <a:p>
          <a:endParaRPr lang="ru-RU"/>
        </a:p>
      </dgm:t>
    </dgm:pt>
    <dgm:pt modelId="{FB574FDC-EB66-4651-89D4-8B059A39D3DB}" type="sibTrans" cxnId="{E566A44F-8A7D-4A42-8DBF-3F1DCA83DE73}">
      <dgm:prSet/>
      <dgm:spPr/>
      <dgm:t>
        <a:bodyPr/>
        <a:lstStyle/>
        <a:p>
          <a:endParaRPr lang="ru-RU"/>
        </a:p>
      </dgm:t>
    </dgm:pt>
    <dgm:pt modelId="{0EC25579-C960-4D2D-A22F-B63656F5B2AE}">
      <dgm:prSet custT="1"/>
      <dgm:spPr/>
      <dgm:t>
        <a:bodyPr/>
        <a:lstStyle/>
        <a:p>
          <a:pPr rtl="0"/>
          <a:r>
            <a:rPr lang="ru-RU" sz="1400" b="1" i="1" dirty="0" smtClean="0"/>
            <a:t> повышение общей культуры ребёнка;</a:t>
          </a:r>
          <a:endParaRPr lang="ru-RU" sz="1400" b="1" i="1" dirty="0"/>
        </a:p>
      </dgm:t>
    </dgm:pt>
    <dgm:pt modelId="{9E2C845F-AED9-4D92-980E-9CDE165818F5}" type="parTrans" cxnId="{D9D44B90-FE3C-4F33-A21E-58EE2AA57254}">
      <dgm:prSet/>
      <dgm:spPr/>
      <dgm:t>
        <a:bodyPr/>
        <a:lstStyle/>
        <a:p>
          <a:endParaRPr lang="ru-RU"/>
        </a:p>
      </dgm:t>
    </dgm:pt>
    <dgm:pt modelId="{F5B4D9B3-C011-417B-AA98-6336E4B50B58}" type="sibTrans" cxnId="{D9D44B90-FE3C-4F33-A21E-58EE2AA57254}">
      <dgm:prSet/>
      <dgm:spPr/>
      <dgm:t>
        <a:bodyPr/>
        <a:lstStyle/>
        <a:p>
          <a:endParaRPr lang="ru-RU"/>
        </a:p>
      </dgm:t>
    </dgm:pt>
    <dgm:pt modelId="{951333CD-D18E-413B-9A24-9D5C2309A425}">
      <dgm:prSet custT="1"/>
      <dgm:spPr/>
      <dgm:t>
        <a:bodyPr/>
        <a:lstStyle/>
        <a:p>
          <a:pPr rtl="0"/>
          <a:r>
            <a:rPr lang="ru-RU" sz="1400" b="1" i="1" dirty="0" smtClean="0"/>
            <a:t> формирование у ребёнка духовно богатого внутреннего мира и системы ценностных отношений к окружающей природной среде;</a:t>
          </a:r>
          <a:br>
            <a:rPr lang="ru-RU" sz="1400" b="1" i="1" dirty="0" smtClean="0"/>
          </a:br>
          <a:endParaRPr lang="ru-RU" sz="1400" b="1" i="1" dirty="0"/>
        </a:p>
      </dgm:t>
    </dgm:pt>
    <dgm:pt modelId="{00644E58-244C-4E45-B609-588F2DFFFBD0}" type="parTrans" cxnId="{766CB771-5CBD-43B8-A5A1-9C4FBD08B2CB}">
      <dgm:prSet/>
      <dgm:spPr/>
      <dgm:t>
        <a:bodyPr/>
        <a:lstStyle/>
        <a:p>
          <a:endParaRPr lang="ru-RU"/>
        </a:p>
      </dgm:t>
    </dgm:pt>
    <dgm:pt modelId="{193BBCE7-CF2B-47EE-8B96-518CD4DE13AD}" type="sibTrans" cxnId="{766CB771-5CBD-43B8-A5A1-9C4FBD08B2CB}">
      <dgm:prSet/>
      <dgm:spPr/>
      <dgm:t>
        <a:bodyPr/>
        <a:lstStyle/>
        <a:p>
          <a:endParaRPr lang="ru-RU"/>
        </a:p>
      </dgm:t>
    </dgm:pt>
    <dgm:pt modelId="{1FF57744-C944-4D7E-B052-54CD0F3BEB27}">
      <dgm:prSet custT="1"/>
      <dgm:spPr/>
      <dgm:t>
        <a:bodyPr/>
        <a:lstStyle/>
        <a:p>
          <a:pPr rtl="0"/>
          <a:r>
            <a:rPr lang="ru-RU" sz="1400" b="1" i="1" dirty="0" smtClean="0"/>
            <a:t>развитие в ребёнке внутренней потребности любви к природе, участию в природоохранной и экологической деятельности;</a:t>
          </a:r>
          <a:br>
            <a:rPr lang="ru-RU" sz="1400" b="1" i="1" dirty="0" smtClean="0"/>
          </a:br>
          <a:endParaRPr lang="ru-RU" sz="1400" b="1" i="1" dirty="0"/>
        </a:p>
      </dgm:t>
    </dgm:pt>
    <dgm:pt modelId="{4C980C9B-6BFE-4387-B323-ACEC896BF263}" type="parTrans" cxnId="{D82785D1-BFC5-49D3-B110-EDDAAEA2BF69}">
      <dgm:prSet/>
      <dgm:spPr/>
      <dgm:t>
        <a:bodyPr/>
        <a:lstStyle/>
        <a:p>
          <a:endParaRPr lang="ru-RU"/>
        </a:p>
      </dgm:t>
    </dgm:pt>
    <dgm:pt modelId="{9962E360-28A4-41E9-B7CE-645E9FA0E293}" type="sibTrans" cxnId="{D82785D1-BFC5-49D3-B110-EDDAAEA2BF69}">
      <dgm:prSet/>
      <dgm:spPr/>
      <dgm:t>
        <a:bodyPr/>
        <a:lstStyle/>
        <a:p>
          <a:endParaRPr lang="ru-RU"/>
        </a:p>
      </dgm:t>
    </dgm:pt>
    <dgm:pt modelId="{7C74298E-F051-4F89-A8D1-12D8D2657F73}">
      <dgm:prSet custT="1"/>
      <dgm:spPr/>
      <dgm:t>
        <a:bodyPr/>
        <a:lstStyle/>
        <a:p>
          <a:pPr rtl="0"/>
          <a:r>
            <a:rPr lang="ru-RU" sz="1400" b="1" i="1" dirty="0" smtClean="0"/>
            <a:t>расширение общего кругозора детей, развитие их творческих способностей.</a:t>
          </a:r>
          <a:endParaRPr lang="ru-RU" sz="1400" b="1" i="1" dirty="0"/>
        </a:p>
      </dgm:t>
    </dgm:pt>
    <dgm:pt modelId="{AD84DF14-4FC5-467F-A6D8-9E89E05425F2}" type="parTrans" cxnId="{FCF17AA4-6F93-428A-A713-16EB58D7A7E1}">
      <dgm:prSet/>
      <dgm:spPr/>
      <dgm:t>
        <a:bodyPr/>
        <a:lstStyle/>
        <a:p>
          <a:endParaRPr lang="ru-RU"/>
        </a:p>
      </dgm:t>
    </dgm:pt>
    <dgm:pt modelId="{DE332E22-DDB0-478B-ACFE-259061F8B342}" type="sibTrans" cxnId="{FCF17AA4-6F93-428A-A713-16EB58D7A7E1}">
      <dgm:prSet/>
      <dgm:spPr/>
      <dgm:t>
        <a:bodyPr/>
        <a:lstStyle/>
        <a:p>
          <a:endParaRPr lang="ru-RU"/>
        </a:p>
      </dgm:t>
    </dgm:pt>
    <dgm:pt modelId="{7D73BA9E-7903-4A9F-AFD0-25DD30C64D79}" type="pres">
      <dgm:prSet presAssocID="{E7151C9B-BAA3-41FC-A988-5D8219A341D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D79B6A2-086E-481A-9827-589F92D169C6}" type="pres">
      <dgm:prSet presAssocID="{1AFB02F4-CB54-4FC5-A593-EF1C9FFC7676}" presName="node" presStyleLbl="node1" presStyleIdx="0" presStyleCnt="5" custScaleX="1857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F89A90-AA8F-47CA-A725-89C6F3AC8570}" type="pres">
      <dgm:prSet presAssocID="{FB574FDC-EB66-4651-89D4-8B059A39D3DB}" presName="sibTrans" presStyleLbl="sibTrans2D1" presStyleIdx="0" presStyleCnt="5"/>
      <dgm:spPr/>
      <dgm:t>
        <a:bodyPr/>
        <a:lstStyle/>
        <a:p>
          <a:endParaRPr lang="ru-RU"/>
        </a:p>
      </dgm:t>
    </dgm:pt>
    <dgm:pt modelId="{BFA4880D-57A4-4812-8699-125363BEB2BF}" type="pres">
      <dgm:prSet presAssocID="{FB574FDC-EB66-4651-89D4-8B059A39D3DB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EC0A49BB-E652-477D-920D-860CD963A9B6}" type="pres">
      <dgm:prSet presAssocID="{0EC25579-C960-4D2D-A22F-B63656F5B2AE}" presName="node" presStyleLbl="node1" presStyleIdx="1" presStyleCnt="5" custScaleX="2003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BCC95E-D8B3-4A1D-B6E9-F3A758DF0E57}" type="pres">
      <dgm:prSet presAssocID="{F5B4D9B3-C011-417B-AA98-6336E4B50B58}" presName="sibTrans" presStyleLbl="sibTrans2D1" presStyleIdx="1" presStyleCnt="5"/>
      <dgm:spPr/>
      <dgm:t>
        <a:bodyPr/>
        <a:lstStyle/>
        <a:p>
          <a:endParaRPr lang="ru-RU"/>
        </a:p>
      </dgm:t>
    </dgm:pt>
    <dgm:pt modelId="{20A75453-7DC0-4B62-9A69-A5790BC739D8}" type="pres">
      <dgm:prSet presAssocID="{F5B4D9B3-C011-417B-AA98-6336E4B50B58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557604B6-1CAD-4356-A2E6-54A43B8368CF}" type="pres">
      <dgm:prSet presAssocID="{951333CD-D18E-413B-9A24-9D5C2309A425}" presName="node" presStyleLbl="node1" presStyleIdx="2" presStyleCnt="5" custScaleX="267243" custScaleY="131842" custRadScaleRad="120801" custRadScaleInc="-418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7727C7-6EEA-433F-B697-2FDDE8AEB2FA}" type="pres">
      <dgm:prSet presAssocID="{193BBCE7-CF2B-47EE-8B96-518CD4DE13AD}" presName="sibTrans" presStyleLbl="sibTrans2D1" presStyleIdx="2" presStyleCnt="5"/>
      <dgm:spPr/>
      <dgm:t>
        <a:bodyPr/>
        <a:lstStyle/>
        <a:p>
          <a:endParaRPr lang="ru-RU"/>
        </a:p>
      </dgm:t>
    </dgm:pt>
    <dgm:pt modelId="{38F45F9A-7F8B-42FE-8135-7E3C2CFCCF27}" type="pres">
      <dgm:prSet presAssocID="{193BBCE7-CF2B-47EE-8B96-518CD4DE13AD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86FDA896-F849-4FBC-96F2-C6D7E0F8272A}" type="pres">
      <dgm:prSet presAssocID="{1FF57744-C944-4D7E-B052-54CD0F3BEB27}" presName="node" presStyleLbl="node1" presStyleIdx="3" presStyleCnt="5" custScaleX="239416" custScaleY="132388" custRadScaleRad="144834" custRadScaleInc="571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F84262-88D3-49BF-9D84-EE1A69F5062B}" type="pres">
      <dgm:prSet presAssocID="{9962E360-28A4-41E9-B7CE-645E9FA0E293}" presName="sibTrans" presStyleLbl="sibTrans2D1" presStyleIdx="3" presStyleCnt="5"/>
      <dgm:spPr/>
      <dgm:t>
        <a:bodyPr/>
        <a:lstStyle/>
        <a:p>
          <a:endParaRPr lang="ru-RU"/>
        </a:p>
      </dgm:t>
    </dgm:pt>
    <dgm:pt modelId="{04B90B2D-D116-4BCB-887F-9CE3B00561E5}" type="pres">
      <dgm:prSet presAssocID="{9962E360-28A4-41E9-B7CE-645E9FA0E293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AD3A5A18-4885-4DA0-8C32-4F1E41BF35D6}" type="pres">
      <dgm:prSet presAssocID="{7C74298E-F051-4F89-A8D1-12D8D2657F73}" presName="node" presStyleLbl="node1" presStyleIdx="4" presStyleCnt="5" custScaleX="1960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AFF1DC-0039-475B-94ED-AB82F2830F1C}" type="pres">
      <dgm:prSet presAssocID="{DE332E22-DDB0-478B-ACFE-259061F8B342}" presName="sibTrans" presStyleLbl="sibTrans2D1" presStyleIdx="4" presStyleCnt="5"/>
      <dgm:spPr/>
      <dgm:t>
        <a:bodyPr/>
        <a:lstStyle/>
        <a:p>
          <a:endParaRPr lang="ru-RU"/>
        </a:p>
      </dgm:t>
    </dgm:pt>
    <dgm:pt modelId="{3CA00CAE-3C62-4B15-B576-1E7FC5A032A4}" type="pres">
      <dgm:prSet presAssocID="{DE332E22-DDB0-478B-ACFE-259061F8B342}" presName="connectorText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A1EA7B13-2EBE-4041-AD26-D8219812B14A}" type="presOf" srcId="{DE332E22-DDB0-478B-ACFE-259061F8B342}" destId="{0EAFF1DC-0039-475B-94ED-AB82F2830F1C}" srcOrd="0" destOrd="0" presId="urn:microsoft.com/office/officeart/2005/8/layout/cycle2"/>
    <dgm:cxn modelId="{354FE7B1-B780-443D-AB08-4A9EE7C6708E}" type="presOf" srcId="{FB574FDC-EB66-4651-89D4-8B059A39D3DB}" destId="{BFA4880D-57A4-4812-8699-125363BEB2BF}" srcOrd="1" destOrd="0" presId="urn:microsoft.com/office/officeart/2005/8/layout/cycle2"/>
    <dgm:cxn modelId="{DA1F9649-4829-401E-9FB8-875C86EE71A9}" type="presOf" srcId="{9962E360-28A4-41E9-B7CE-645E9FA0E293}" destId="{04B90B2D-D116-4BCB-887F-9CE3B00561E5}" srcOrd="1" destOrd="0" presId="urn:microsoft.com/office/officeart/2005/8/layout/cycle2"/>
    <dgm:cxn modelId="{E566A44F-8A7D-4A42-8DBF-3F1DCA83DE73}" srcId="{E7151C9B-BAA3-41FC-A988-5D8219A341DD}" destId="{1AFB02F4-CB54-4FC5-A593-EF1C9FFC7676}" srcOrd="0" destOrd="0" parTransId="{2BDF9232-03FE-44E7-BBEB-93F4D6A22F27}" sibTransId="{FB574FDC-EB66-4651-89D4-8B059A39D3DB}"/>
    <dgm:cxn modelId="{1C4E6869-DFCE-4B31-B959-658023ADDACB}" type="presOf" srcId="{E7151C9B-BAA3-41FC-A988-5D8219A341DD}" destId="{7D73BA9E-7903-4A9F-AFD0-25DD30C64D79}" srcOrd="0" destOrd="0" presId="urn:microsoft.com/office/officeart/2005/8/layout/cycle2"/>
    <dgm:cxn modelId="{FA78FC8C-4E5A-4C1D-AFAA-C1F16F10721D}" type="presOf" srcId="{9962E360-28A4-41E9-B7CE-645E9FA0E293}" destId="{DBF84262-88D3-49BF-9D84-EE1A69F5062B}" srcOrd="0" destOrd="0" presId="urn:microsoft.com/office/officeart/2005/8/layout/cycle2"/>
    <dgm:cxn modelId="{74000D1D-5704-481B-83B4-3C29FCD6E72D}" type="presOf" srcId="{1FF57744-C944-4D7E-B052-54CD0F3BEB27}" destId="{86FDA896-F849-4FBC-96F2-C6D7E0F8272A}" srcOrd="0" destOrd="0" presId="urn:microsoft.com/office/officeart/2005/8/layout/cycle2"/>
    <dgm:cxn modelId="{1C9690B0-44D8-4A1B-8F8E-894AAF8F7A64}" type="presOf" srcId="{193BBCE7-CF2B-47EE-8B96-518CD4DE13AD}" destId="{38F45F9A-7F8B-42FE-8135-7E3C2CFCCF27}" srcOrd="1" destOrd="0" presId="urn:microsoft.com/office/officeart/2005/8/layout/cycle2"/>
    <dgm:cxn modelId="{277E5103-CD34-4CFB-8C6B-128C27AF2FB6}" type="presOf" srcId="{7C74298E-F051-4F89-A8D1-12D8D2657F73}" destId="{AD3A5A18-4885-4DA0-8C32-4F1E41BF35D6}" srcOrd="0" destOrd="0" presId="urn:microsoft.com/office/officeart/2005/8/layout/cycle2"/>
    <dgm:cxn modelId="{BA001732-629C-46AF-A965-0100DD96462A}" type="presOf" srcId="{951333CD-D18E-413B-9A24-9D5C2309A425}" destId="{557604B6-1CAD-4356-A2E6-54A43B8368CF}" srcOrd="0" destOrd="0" presId="urn:microsoft.com/office/officeart/2005/8/layout/cycle2"/>
    <dgm:cxn modelId="{D9D44B90-FE3C-4F33-A21E-58EE2AA57254}" srcId="{E7151C9B-BAA3-41FC-A988-5D8219A341DD}" destId="{0EC25579-C960-4D2D-A22F-B63656F5B2AE}" srcOrd="1" destOrd="0" parTransId="{9E2C845F-AED9-4D92-980E-9CDE165818F5}" sibTransId="{F5B4D9B3-C011-417B-AA98-6336E4B50B58}"/>
    <dgm:cxn modelId="{BCB10772-411A-4565-A369-0479CB28803F}" type="presOf" srcId="{F5B4D9B3-C011-417B-AA98-6336E4B50B58}" destId="{93BCC95E-D8B3-4A1D-B6E9-F3A758DF0E57}" srcOrd="0" destOrd="0" presId="urn:microsoft.com/office/officeart/2005/8/layout/cycle2"/>
    <dgm:cxn modelId="{3F6A57AF-CEEC-47BF-985C-C4D16DD77714}" type="presOf" srcId="{193BBCE7-CF2B-47EE-8B96-518CD4DE13AD}" destId="{517727C7-6EEA-433F-B697-2FDDE8AEB2FA}" srcOrd="0" destOrd="0" presId="urn:microsoft.com/office/officeart/2005/8/layout/cycle2"/>
    <dgm:cxn modelId="{EAF1BA83-C979-4AD7-B657-0E2368057C77}" type="presOf" srcId="{1AFB02F4-CB54-4FC5-A593-EF1C9FFC7676}" destId="{6D79B6A2-086E-481A-9827-589F92D169C6}" srcOrd="0" destOrd="0" presId="urn:microsoft.com/office/officeart/2005/8/layout/cycle2"/>
    <dgm:cxn modelId="{CF2FB653-269F-4DDB-87A4-A0E208D62494}" type="presOf" srcId="{DE332E22-DDB0-478B-ACFE-259061F8B342}" destId="{3CA00CAE-3C62-4B15-B576-1E7FC5A032A4}" srcOrd="1" destOrd="0" presId="urn:microsoft.com/office/officeart/2005/8/layout/cycle2"/>
    <dgm:cxn modelId="{766CB771-5CBD-43B8-A5A1-9C4FBD08B2CB}" srcId="{E7151C9B-BAA3-41FC-A988-5D8219A341DD}" destId="{951333CD-D18E-413B-9A24-9D5C2309A425}" srcOrd="2" destOrd="0" parTransId="{00644E58-244C-4E45-B609-588F2DFFFBD0}" sibTransId="{193BBCE7-CF2B-47EE-8B96-518CD4DE13AD}"/>
    <dgm:cxn modelId="{066A37E5-DECD-4778-BF46-1D4A0D82FCDA}" type="presOf" srcId="{FB574FDC-EB66-4651-89D4-8B059A39D3DB}" destId="{14F89A90-AA8F-47CA-A725-89C6F3AC8570}" srcOrd="0" destOrd="0" presId="urn:microsoft.com/office/officeart/2005/8/layout/cycle2"/>
    <dgm:cxn modelId="{FCF17AA4-6F93-428A-A713-16EB58D7A7E1}" srcId="{E7151C9B-BAA3-41FC-A988-5D8219A341DD}" destId="{7C74298E-F051-4F89-A8D1-12D8D2657F73}" srcOrd="4" destOrd="0" parTransId="{AD84DF14-4FC5-467F-A6D8-9E89E05425F2}" sibTransId="{DE332E22-DDB0-478B-ACFE-259061F8B342}"/>
    <dgm:cxn modelId="{E97FE681-6078-4889-AF54-9511F317CCCD}" type="presOf" srcId="{0EC25579-C960-4D2D-A22F-B63656F5B2AE}" destId="{EC0A49BB-E652-477D-920D-860CD963A9B6}" srcOrd="0" destOrd="0" presId="urn:microsoft.com/office/officeart/2005/8/layout/cycle2"/>
    <dgm:cxn modelId="{D82785D1-BFC5-49D3-B110-EDDAAEA2BF69}" srcId="{E7151C9B-BAA3-41FC-A988-5D8219A341DD}" destId="{1FF57744-C944-4D7E-B052-54CD0F3BEB27}" srcOrd="3" destOrd="0" parTransId="{4C980C9B-6BFE-4387-B323-ACEC896BF263}" sibTransId="{9962E360-28A4-41E9-B7CE-645E9FA0E293}"/>
    <dgm:cxn modelId="{00894790-4953-429C-9345-D3D8F5ADF21F}" type="presOf" srcId="{F5B4D9B3-C011-417B-AA98-6336E4B50B58}" destId="{20A75453-7DC0-4B62-9A69-A5790BC739D8}" srcOrd="1" destOrd="0" presId="urn:microsoft.com/office/officeart/2005/8/layout/cycle2"/>
    <dgm:cxn modelId="{3BB66660-8BFF-4F40-AF0C-F2A82CC1A140}" type="presParOf" srcId="{7D73BA9E-7903-4A9F-AFD0-25DD30C64D79}" destId="{6D79B6A2-086E-481A-9827-589F92D169C6}" srcOrd="0" destOrd="0" presId="urn:microsoft.com/office/officeart/2005/8/layout/cycle2"/>
    <dgm:cxn modelId="{5FAF743C-142C-401C-BD9D-B1C030982584}" type="presParOf" srcId="{7D73BA9E-7903-4A9F-AFD0-25DD30C64D79}" destId="{14F89A90-AA8F-47CA-A725-89C6F3AC8570}" srcOrd="1" destOrd="0" presId="urn:microsoft.com/office/officeart/2005/8/layout/cycle2"/>
    <dgm:cxn modelId="{77B1DE92-9A36-4E75-BB28-4D9C18687DDE}" type="presParOf" srcId="{14F89A90-AA8F-47CA-A725-89C6F3AC8570}" destId="{BFA4880D-57A4-4812-8699-125363BEB2BF}" srcOrd="0" destOrd="0" presId="urn:microsoft.com/office/officeart/2005/8/layout/cycle2"/>
    <dgm:cxn modelId="{A28EA879-65E5-4BF5-9130-3B45FF0C1991}" type="presParOf" srcId="{7D73BA9E-7903-4A9F-AFD0-25DD30C64D79}" destId="{EC0A49BB-E652-477D-920D-860CD963A9B6}" srcOrd="2" destOrd="0" presId="urn:microsoft.com/office/officeart/2005/8/layout/cycle2"/>
    <dgm:cxn modelId="{C7AB9668-AFCF-4C31-A014-8CC501D38135}" type="presParOf" srcId="{7D73BA9E-7903-4A9F-AFD0-25DD30C64D79}" destId="{93BCC95E-D8B3-4A1D-B6E9-F3A758DF0E57}" srcOrd="3" destOrd="0" presId="urn:microsoft.com/office/officeart/2005/8/layout/cycle2"/>
    <dgm:cxn modelId="{4E2E8A6F-C766-4FDA-AAE1-E1D1FF29B62B}" type="presParOf" srcId="{93BCC95E-D8B3-4A1D-B6E9-F3A758DF0E57}" destId="{20A75453-7DC0-4B62-9A69-A5790BC739D8}" srcOrd="0" destOrd="0" presId="urn:microsoft.com/office/officeart/2005/8/layout/cycle2"/>
    <dgm:cxn modelId="{5D10C0D8-7E42-4456-9378-E9867203B857}" type="presParOf" srcId="{7D73BA9E-7903-4A9F-AFD0-25DD30C64D79}" destId="{557604B6-1CAD-4356-A2E6-54A43B8368CF}" srcOrd="4" destOrd="0" presId="urn:microsoft.com/office/officeart/2005/8/layout/cycle2"/>
    <dgm:cxn modelId="{A61277F7-5D23-44E3-B895-925F06AB27A2}" type="presParOf" srcId="{7D73BA9E-7903-4A9F-AFD0-25DD30C64D79}" destId="{517727C7-6EEA-433F-B697-2FDDE8AEB2FA}" srcOrd="5" destOrd="0" presId="urn:microsoft.com/office/officeart/2005/8/layout/cycle2"/>
    <dgm:cxn modelId="{417A519C-5F70-44AC-BE98-4E14464E727B}" type="presParOf" srcId="{517727C7-6EEA-433F-B697-2FDDE8AEB2FA}" destId="{38F45F9A-7F8B-42FE-8135-7E3C2CFCCF27}" srcOrd="0" destOrd="0" presId="urn:microsoft.com/office/officeart/2005/8/layout/cycle2"/>
    <dgm:cxn modelId="{0FC9B47F-A2A2-43F4-8360-7AAA3EBEA138}" type="presParOf" srcId="{7D73BA9E-7903-4A9F-AFD0-25DD30C64D79}" destId="{86FDA896-F849-4FBC-96F2-C6D7E0F8272A}" srcOrd="6" destOrd="0" presId="urn:microsoft.com/office/officeart/2005/8/layout/cycle2"/>
    <dgm:cxn modelId="{57799644-BA73-402C-BD0D-AA1DC10AE0F3}" type="presParOf" srcId="{7D73BA9E-7903-4A9F-AFD0-25DD30C64D79}" destId="{DBF84262-88D3-49BF-9D84-EE1A69F5062B}" srcOrd="7" destOrd="0" presId="urn:microsoft.com/office/officeart/2005/8/layout/cycle2"/>
    <dgm:cxn modelId="{1BF5CB31-0807-4AA8-91D2-6977121DE361}" type="presParOf" srcId="{DBF84262-88D3-49BF-9D84-EE1A69F5062B}" destId="{04B90B2D-D116-4BCB-887F-9CE3B00561E5}" srcOrd="0" destOrd="0" presId="urn:microsoft.com/office/officeart/2005/8/layout/cycle2"/>
    <dgm:cxn modelId="{20EB60D1-DA93-4494-ABDB-F77B5B843D69}" type="presParOf" srcId="{7D73BA9E-7903-4A9F-AFD0-25DD30C64D79}" destId="{AD3A5A18-4885-4DA0-8C32-4F1E41BF35D6}" srcOrd="8" destOrd="0" presId="urn:microsoft.com/office/officeart/2005/8/layout/cycle2"/>
    <dgm:cxn modelId="{B59431A4-6F3E-4454-9730-1CB246DE4FF5}" type="presParOf" srcId="{7D73BA9E-7903-4A9F-AFD0-25DD30C64D79}" destId="{0EAFF1DC-0039-475B-94ED-AB82F2830F1C}" srcOrd="9" destOrd="0" presId="urn:microsoft.com/office/officeart/2005/8/layout/cycle2"/>
    <dgm:cxn modelId="{57D4960E-F35D-464B-B802-12ADF2F7FD9D}" type="presParOf" srcId="{0EAFF1DC-0039-475B-94ED-AB82F2830F1C}" destId="{3CA00CAE-3C62-4B15-B576-1E7FC5A032A4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C4252DD-D7AF-419D-A16E-81C3EAFA02FE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990986-0BF2-4E46-A5F6-8022D6833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252DD-D7AF-419D-A16E-81C3EAFA02FE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90986-0BF2-4E46-A5F6-8022D6833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252DD-D7AF-419D-A16E-81C3EAFA02FE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90986-0BF2-4E46-A5F6-8022D6833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252DD-D7AF-419D-A16E-81C3EAFA02FE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90986-0BF2-4E46-A5F6-8022D68334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252DD-D7AF-419D-A16E-81C3EAFA02FE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90986-0BF2-4E46-A5F6-8022D68334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252DD-D7AF-419D-A16E-81C3EAFA02FE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90986-0BF2-4E46-A5F6-8022D68334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252DD-D7AF-419D-A16E-81C3EAFA02FE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90986-0BF2-4E46-A5F6-8022D6833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252DD-D7AF-419D-A16E-81C3EAFA02FE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90986-0BF2-4E46-A5F6-8022D68334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252DD-D7AF-419D-A16E-81C3EAFA02FE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90986-0BF2-4E46-A5F6-8022D6833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C4252DD-D7AF-419D-A16E-81C3EAFA02FE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990986-0BF2-4E46-A5F6-8022D6833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C4252DD-D7AF-419D-A16E-81C3EAFA02FE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990986-0BF2-4E46-A5F6-8022D68334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C4252DD-D7AF-419D-A16E-81C3EAFA02FE}" type="datetimeFigureOut">
              <a:rPr lang="ru-RU" smtClean="0"/>
              <a:pPr/>
              <a:t>20.05.2019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C990986-0BF2-4E46-A5F6-8022D6833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ЭКОЛЯТА - ДОШКОЛЯТА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3571876"/>
            <a:ext cx="5100646" cy="1199704"/>
          </a:xfrm>
        </p:spPr>
        <p:txBody>
          <a:bodyPr/>
          <a:lstStyle/>
          <a:p>
            <a:r>
              <a:rPr lang="ru-RU" dirty="0" smtClean="0"/>
              <a:t>ПРОЕКТНАЯ ДЕЯТЕЛЬНОСТЬ </a:t>
            </a:r>
          </a:p>
          <a:p>
            <a:r>
              <a:rPr lang="ru-RU" dirty="0" smtClean="0"/>
              <a:t>В МАДОУ №51 «ВИШЕНКА»</a:t>
            </a:r>
            <a:endParaRPr lang="ru-RU" dirty="0"/>
          </a:p>
        </p:txBody>
      </p:sp>
      <p:pic>
        <p:nvPicPr>
          <p:cNvPr id="4" name="Picture 2" descr="logo-konkurs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715008" y="428604"/>
            <a:ext cx="2857500" cy="2000250"/>
          </a:xfrm>
          <a:prstGeom prst="rect">
            <a:avLst/>
          </a:prstGeom>
          <a:noFill/>
        </p:spPr>
      </p:pic>
      <p:pic>
        <p:nvPicPr>
          <p:cNvPr id="5" name="Рисунок 4" descr="логотип вишенк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58" y="571480"/>
            <a:ext cx="2143108" cy="160733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fontAlgn="base"/>
            <a:r>
              <a:rPr lang="ru-RU" dirty="0"/>
              <a:t>Я честный, добрый и заботливый человек. Я хочу вступить в ряды </a:t>
            </a:r>
            <a:r>
              <a:rPr lang="ru-RU" dirty="0" err="1"/>
              <a:t>Эколят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Я люблю всех живых существ, поэтому я обещаю всегда защищать и беречь братьев наших меньших!</a:t>
            </a:r>
          </a:p>
          <a:p>
            <a:pPr fontAlgn="base"/>
            <a:r>
              <a:rPr lang="ru-RU" dirty="0"/>
              <a:t>Я люблю дышать чистым воздухом, поэтому я обещаю беречь зеленые насаждения, высаживать новые деревья и ухаживать за ними.</a:t>
            </a:r>
          </a:p>
          <a:p>
            <a:pPr fontAlgn="base"/>
            <a:r>
              <a:rPr lang="ru-RU" dirty="0"/>
              <a:t>Я хочу пить чистую воду, купаться в чистых реках, морях и озерах, поэтому я обещаю беречь водоемы от загрязнений, экономить водопроводную воду.</a:t>
            </a:r>
          </a:p>
          <a:p>
            <a:pPr fontAlgn="base"/>
            <a:r>
              <a:rPr lang="ru-RU" dirty="0"/>
              <a:t>Я люблю гулять по красивым полям и лесам, поэтому я обещаю убирать за собой мусор всегда и везде, сортировать бытовые отходы и сдавать вторсырье в переработку.</a:t>
            </a:r>
          </a:p>
          <a:p>
            <a:pPr fontAlgn="base"/>
            <a:r>
              <a:rPr lang="ru-RU" dirty="0"/>
              <a:t>Вступая в ряды </a:t>
            </a:r>
            <a:r>
              <a:rPr lang="ru-RU" dirty="0" err="1"/>
              <a:t>Эколят</a:t>
            </a:r>
            <a:r>
              <a:rPr lang="ru-RU" dirty="0"/>
              <a:t> – Молодых защитников природы, я клянусь, что сделаю все возможное, чтобы стать лучшим другом Природы, надежным и верным.</a:t>
            </a:r>
          </a:p>
          <a:p>
            <a:pPr fontAlgn="base"/>
            <a:r>
              <a:rPr lang="ru-RU" dirty="0"/>
              <a:t>Клянусь все свои знания и силы направлять на заботу о Природе, животных и растениях.</a:t>
            </a:r>
            <a:br>
              <a:rPr lang="ru-RU" dirty="0"/>
            </a:br>
            <a:r>
              <a:rPr lang="ru-RU" dirty="0"/>
              <a:t>Клянусь нести знания о </a:t>
            </a:r>
            <a:r>
              <a:rPr lang="ru-RU" dirty="0" err="1"/>
              <a:t>природолюбии</a:t>
            </a:r>
            <a:r>
              <a:rPr lang="ru-RU" dirty="0"/>
              <a:t> окружающим меня людям.</a:t>
            </a:r>
          </a:p>
          <a:p>
            <a:pPr fontAlgn="base"/>
            <a:r>
              <a:rPr lang="ru-RU" dirty="0"/>
              <a:t>Клянусь! Клянусь! Клянусь!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Клятва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Направленность  </a:t>
            </a:r>
            <a:r>
              <a:rPr lang="ru-RU" dirty="0"/>
              <a:t>на духовно-нравственное, эстетическое </a:t>
            </a:r>
            <a:r>
              <a:rPr lang="ru-RU" dirty="0" smtClean="0"/>
              <a:t>воспитание</a:t>
            </a:r>
          </a:p>
          <a:p>
            <a:r>
              <a:rPr lang="ru-RU" dirty="0" smtClean="0"/>
              <a:t>Создание </a:t>
            </a:r>
            <a:r>
              <a:rPr lang="ru-RU" dirty="0"/>
              <a:t>необходимых условий для развития гармоничной личности с использованием образов сказочных героев «</a:t>
            </a:r>
            <a:r>
              <a:rPr lang="ru-RU" dirty="0" err="1"/>
              <a:t>Эколят</a:t>
            </a:r>
            <a:r>
              <a:rPr lang="ru-RU" dirty="0"/>
              <a:t>» – друзей и защитников Природы.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Особенность Проекта</a:t>
            </a:r>
            <a:br>
              <a:rPr lang="ru-RU" dirty="0" smtClean="0"/>
            </a:br>
            <a:r>
              <a:rPr lang="ru-RU" dirty="0" smtClean="0"/>
              <a:t> «</a:t>
            </a:r>
            <a:r>
              <a:rPr lang="ru-RU" dirty="0" err="1" smtClean="0"/>
              <a:t>Эколята</a:t>
            </a:r>
            <a:r>
              <a:rPr lang="ru-RU" dirty="0" smtClean="0"/>
              <a:t> – Дошколята»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ШАЛУН</a:t>
            </a:r>
            <a:endParaRPr lang="ru-RU" dirty="0"/>
          </a:p>
        </p:txBody>
      </p:sp>
      <p:pic>
        <p:nvPicPr>
          <p:cNvPr id="4" name="Содержимое 3" descr="shalun"/>
          <p:cNvPicPr>
            <a:picLocks noGrp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071546"/>
            <a:ext cx="8786842" cy="5000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УМНИЦА</a:t>
            </a:r>
            <a:endParaRPr lang="ru-RU" dirty="0"/>
          </a:p>
        </p:txBody>
      </p:sp>
      <p:pic>
        <p:nvPicPr>
          <p:cNvPr id="4" name="Содержимое 3" descr="umnica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85860"/>
            <a:ext cx="8643998" cy="4429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ТИХОНЯ </a:t>
            </a:r>
            <a:endParaRPr lang="ru-RU" dirty="0"/>
          </a:p>
        </p:txBody>
      </p:sp>
      <p:pic>
        <p:nvPicPr>
          <p:cNvPr id="4" name="Содержимое 3" descr="tihonya"/>
          <p:cNvPicPr>
            <a:picLocks noGrp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5" y="1000108"/>
            <a:ext cx="8215370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Ё</a:t>
            </a:r>
            <a:r>
              <a:rPr lang="ru-RU" dirty="0" smtClean="0"/>
              <a:t>ЛОЧКА</a:t>
            </a:r>
            <a:endParaRPr lang="ru-RU" dirty="0"/>
          </a:p>
        </p:txBody>
      </p:sp>
      <p:pic>
        <p:nvPicPr>
          <p:cNvPr id="4" name="Содержимое 3" descr="elochka"/>
          <p:cNvPicPr>
            <a:picLocks noGrp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1071546"/>
            <a:ext cx="8072493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dirty="0"/>
              <a:t>С детьми проводятся тематические занятия, которые всесторонне способствуют формированию у ребёнка культуры </a:t>
            </a:r>
            <a:r>
              <a:rPr lang="ru-RU" dirty="0" err="1"/>
              <a:t>природолюбия</a:t>
            </a:r>
            <a:r>
              <a:rPr lang="ru-RU" dirty="0"/>
              <a:t>, осознания того, что он может стать настоящим другом природы.</a:t>
            </a:r>
          </a:p>
          <a:p>
            <a:pPr fontAlgn="base"/>
            <a:r>
              <a:rPr lang="ru-RU" dirty="0"/>
              <a:t>Особое внимание в Проекте уделяется формированию у воспитанников дошкольных образовательных организаций целостного взгляда на окружающую природу. При этом человек рассматривается как неотъемлемая часть природы. Он подчиняется закономерностям её развития, и от его деятельности зависит состояние окружающей природной среды.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/>
              <a:t>Интегрирующий подход в обучении и воспитании позволяет объединить в учебно-воспитательном процессе целенаправленные занятия в помещении и на улице, чтение книг, участие в играх, проведение праздников, конкурсов, викторин и мероприятий, поход в парк или лес, проведение наблюдений и опытов, участие в практических действиях с взрослыми.</a:t>
            </a:r>
          </a:p>
          <a:p>
            <a:pPr fontAlgn="base"/>
            <a:r>
              <a:rPr lang="ru-RU" dirty="0"/>
              <a:t>Для каждой возрастной группы воспитанников составляются свои комплексы занятий, что позволяет представить учебно-воспитательный процесс целостным и развивающимся.</a:t>
            </a:r>
          </a:p>
          <a:p>
            <a:pPr fontAlgn="base"/>
            <a:r>
              <a:rPr lang="ru-RU" dirty="0"/>
              <a:t>Проводимые в рамках Проекта занятия могут использоваться самостоятельно либо включаться в уже существующие программы по экологическому, нравственному, культурному и эстетическому воспитанию ребёнка.</a:t>
            </a:r>
          </a:p>
          <a:p>
            <a:pPr fontAlgn="base"/>
            <a:r>
              <a:rPr lang="ru-RU" dirty="0"/>
              <a:t>Проект является составной частью системы дополнительного образования эколого-биологической направленности дошкольных образовательных организаций.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00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Прогнозируемые результаты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fontAlgn="base">
              <a:buNone/>
            </a:pPr>
            <a:r>
              <a:rPr lang="ru-RU" dirty="0" smtClean="0"/>
              <a:t>• </a:t>
            </a:r>
            <a:r>
              <a:rPr lang="ru-RU" dirty="0"/>
              <a:t>создания и внедрения с использованием образов сказочных героев «</a:t>
            </a:r>
            <a:r>
              <a:rPr lang="ru-RU" dirty="0" err="1"/>
              <a:t>Эколят</a:t>
            </a:r>
            <a:r>
              <a:rPr lang="ru-RU" dirty="0"/>
              <a:t>» – друзей и защитников Природы новых приёмов, форм, методов и подходов, направленных на воспитание у ребёнка культуры </a:t>
            </a:r>
            <a:r>
              <a:rPr lang="ru-RU" dirty="0" err="1"/>
              <a:t>природолюбия</a:t>
            </a:r>
            <a:r>
              <a:rPr lang="ru-RU" dirty="0"/>
              <a:t>, бережного и уважительного отношения к животному и растительному миру, ответственности за их сохранение, формирование целостного взгляда на Природу, развитие навыков экологически грамотного поведения;</a:t>
            </a:r>
            <a:br>
              <a:rPr lang="ru-RU" dirty="0"/>
            </a:br>
            <a:r>
              <a:rPr lang="ru-RU" dirty="0"/>
              <a:t>• предоставления возможности ребёнку быть непосредственным участником всех мероприятий, проводимых во время воспитательно-образовательного процесса и направленных на сохранение природы;</a:t>
            </a:r>
            <a:br>
              <a:rPr lang="ru-RU" dirty="0"/>
            </a:br>
            <a:r>
              <a:rPr lang="ru-RU" dirty="0"/>
              <a:t>• комплексного подхода к проблеме экологического, нравственного, культурного и духовного воспитания и образования ребёнка;</a:t>
            </a:r>
            <a:br>
              <a:rPr lang="ru-RU" dirty="0"/>
            </a:br>
            <a:r>
              <a:rPr lang="ru-RU" dirty="0"/>
              <a:t>• создания в рамках Проекта необходимой методологической и методической базы;</a:t>
            </a:r>
            <a:br>
              <a:rPr lang="ru-RU" dirty="0"/>
            </a:br>
            <a:r>
              <a:rPr lang="ru-RU" dirty="0"/>
              <a:t>• внедрения в учебно-воспитательный процесс идей и предложений самих детей по охране окружающей природной среды, защите животного и растительного мира, решению экологических проблем;</a:t>
            </a:r>
            <a:br>
              <a:rPr lang="ru-RU" dirty="0"/>
            </a:br>
            <a:r>
              <a:rPr lang="ru-RU" dirty="0"/>
              <a:t>• предоставления детям возможности общения со своими сверстниками из других дошкольных образовательных организаций по различным темам и направлениям данного Проекта.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Задачи Проекта решаются путём: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ru-RU" dirty="0" smtClean="0"/>
              <a:t>Президент </a:t>
            </a:r>
            <a:r>
              <a:rPr lang="ru-RU" dirty="0"/>
              <a:t>Российской Федерации В.В. Путин заявил о реализации национальной идеи объединения народов нашей многонациональной страны. «Я гражданин России» таким, по его словам, должен стать лозунг этой идеи.</a:t>
            </a:r>
          </a:p>
          <a:p>
            <a:pPr fontAlgn="base"/>
            <a:r>
              <a:rPr lang="ru-RU" dirty="0"/>
              <a:t>Одним из направлений развития государства и объединения многонационального общества является патриотическое воспитание подрастающего поколения. Это одно из приоритетных направлений в системе образования России, способствующих формированию у подрастающего поколения патриотического сознания, готовности к выполнению гражданского долга, важнейших конституционных обязанностей по защите интересов Родины.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Актуальность Проекта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0519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fontAlgn="base"/>
            <a:r>
              <a:rPr lang="ru-RU" dirty="0" smtClean="0"/>
              <a:t>• </a:t>
            </a:r>
            <a:r>
              <a:rPr lang="ru-RU" dirty="0"/>
              <a:t>применении в процессе воспитания у детей культуры </a:t>
            </a:r>
            <a:r>
              <a:rPr lang="ru-RU" dirty="0" err="1"/>
              <a:t>природолюбия</a:t>
            </a:r>
            <a:r>
              <a:rPr lang="ru-RU" dirty="0"/>
              <a:t>, а также в процессе экологического, природоохранного, нравственного, духовного и  эстетического воспитания и образования ребёнка, элементов и методов системного подхода и анализа, систематизации и классификации знаний;</a:t>
            </a:r>
            <a:br>
              <a:rPr lang="ru-RU" dirty="0"/>
            </a:br>
            <a:r>
              <a:rPr lang="ru-RU" dirty="0"/>
              <a:t>• рассмотрении всей совокупности составных частей и элементов учебного и воспитательного процесса дошкольной образовательной организации, направленного на развитие у детей культуры </a:t>
            </a:r>
            <a:r>
              <a:rPr lang="ru-RU" dirty="0" err="1"/>
              <a:t>природолюбия</a:t>
            </a:r>
            <a:r>
              <a:rPr lang="ru-RU" dirty="0"/>
              <a:t>, решение проблем экологического, природоохранного, нравственного, духовного и эстетического воспитания ребёнка, как единого, комплексного и системного учебно-воспитательного инструментария;</a:t>
            </a:r>
            <a:br>
              <a:rPr lang="ru-RU" dirty="0"/>
            </a:br>
            <a:r>
              <a:rPr lang="ru-RU" dirty="0"/>
              <a:t>• использовании в учебно-образовательном процессе дошкольных образовательных организаций образов сказочных героев «</a:t>
            </a:r>
            <a:r>
              <a:rPr lang="ru-RU" dirty="0" err="1"/>
              <a:t>Эколят</a:t>
            </a:r>
            <a:r>
              <a:rPr lang="ru-RU" dirty="0"/>
              <a:t>» – друзей и защитников Природы;</a:t>
            </a:r>
            <a:br>
              <a:rPr lang="ru-RU" dirty="0"/>
            </a:br>
            <a:r>
              <a:rPr lang="ru-RU" dirty="0"/>
              <a:t>• включении в учебно-воспитательный процесс </a:t>
            </a:r>
            <a:r>
              <a:rPr lang="ru-RU" dirty="0" err="1"/>
              <a:t>межструктурных</a:t>
            </a:r>
            <a:r>
              <a:rPr lang="ru-RU" dirty="0"/>
              <a:t> связей в рамках изучения различных тем учебного пособия «Азбука </a:t>
            </a:r>
            <a:r>
              <a:rPr lang="ru-RU" dirty="0" err="1"/>
              <a:t>Природолюбия</a:t>
            </a:r>
            <a:r>
              <a:rPr lang="ru-RU" dirty="0"/>
              <a:t>»;</a:t>
            </a:r>
            <a:br>
              <a:rPr lang="ru-RU" dirty="0"/>
            </a:br>
            <a:r>
              <a:rPr lang="ru-RU" dirty="0"/>
              <a:t>• организации и реализации в рамках Проекта занятий и мероприятий с использованием учебного пособия «Азбука </a:t>
            </a:r>
            <a:r>
              <a:rPr lang="ru-RU" dirty="0" err="1"/>
              <a:t>Природолюбия</a:t>
            </a:r>
            <a:r>
              <a:rPr lang="ru-RU" dirty="0"/>
              <a:t>», книжной, игровой, аудио, видео и другой продукции с использованием образов сказочных героев «</a:t>
            </a:r>
            <a:r>
              <a:rPr lang="ru-RU" dirty="0" err="1"/>
              <a:t>Эколят</a:t>
            </a:r>
            <a:r>
              <a:rPr lang="ru-RU" dirty="0"/>
              <a:t>» – друзей и защитников Природы;</a:t>
            </a:r>
            <a:br>
              <a:rPr lang="ru-RU" dirty="0"/>
            </a:br>
            <a:r>
              <a:rPr lang="ru-RU" dirty="0"/>
              <a:t>• введении в учебно-воспитательный процесс элементов </a:t>
            </a:r>
            <a:r>
              <a:rPr lang="ru-RU" dirty="0" err="1"/>
              <a:t>библиотерапии</a:t>
            </a:r>
            <a:r>
              <a:rPr lang="ru-RU" dirty="0"/>
              <a:t> и комплексной </a:t>
            </a:r>
            <a:r>
              <a:rPr lang="ru-RU" dirty="0" err="1"/>
              <a:t>сказкотерапии</a:t>
            </a:r>
            <a:r>
              <a:rPr lang="ru-RU" dirty="0"/>
              <a:t> с помощью серии познавательных сказок, таких как «Живая азбука», а также других сказок и различных рассказов о животном и растительном мире, способствующих воспитанию у ребёнка культуры </a:t>
            </a:r>
            <a:r>
              <a:rPr lang="ru-RU" dirty="0" err="1"/>
              <a:t>природолюбия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>• присутствии во время изучения той или иной темы или вопроса различных игровых элементов и программ;</a:t>
            </a:r>
            <a:br>
              <a:rPr lang="ru-RU" dirty="0"/>
            </a:br>
            <a:r>
              <a:rPr lang="ru-RU" dirty="0"/>
              <a:t>• включении в учебно-воспитательный процесс разнообразных занятий и различных заданий по изучаемым темам, направлениям и вопросам;</a:t>
            </a:r>
            <a:br>
              <a:rPr lang="ru-RU" dirty="0"/>
            </a:br>
            <a:r>
              <a:rPr lang="ru-RU" dirty="0"/>
              <a:t>• предоставлении ребёнку возможности дальнейшего изучения того или иного материала с воспитателем, родителями и своими сверстниками за пределами дошкольной образовательной организации.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Проект «</a:t>
            </a:r>
            <a:r>
              <a:rPr lang="ru-RU" b="1" dirty="0" err="1" smtClean="0"/>
              <a:t>Эколята</a:t>
            </a:r>
            <a:r>
              <a:rPr lang="ru-RU" b="1" dirty="0" smtClean="0"/>
              <a:t> – Дошколята» базируется на: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fontAlgn="base"/>
            <a:r>
              <a:rPr lang="ru-RU" dirty="0" smtClean="0"/>
              <a:t>• </a:t>
            </a:r>
            <a:r>
              <a:rPr lang="ru-RU" dirty="0"/>
              <a:t>использование в дошкольных образовательных организациях учебного пособия «Азбука </a:t>
            </a:r>
            <a:r>
              <a:rPr lang="ru-RU" dirty="0" err="1"/>
              <a:t>Природолюбия</a:t>
            </a:r>
            <a:r>
              <a:rPr lang="ru-RU" dirty="0"/>
              <a:t>»;</a:t>
            </a:r>
            <a:br>
              <a:rPr lang="ru-RU" dirty="0"/>
            </a:br>
            <a:r>
              <a:rPr lang="ru-RU" dirty="0"/>
              <a:t>• создание учебно-методической базы для организации и проведения занятий по различным направлениям и темам учебного пособия «Азбука </a:t>
            </a:r>
            <a:r>
              <a:rPr lang="ru-RU" dirty="0" err="1"/>
              <a:t>Природолюбия</a:t>
            </a:r>
            <a:r>
              <a:rPr lang="ru-RU" dirty="0"/>
              <a:t>»;</a:t>
            </a:r>
            <a:br>
              <a:rPr lang="ru-RU" dirty="0"/>
            </a:br>
            <a:r>
              <a:rPr lang="ru-RU" dirty="0"/>
              <a:t>• использование в учебно-образовательном процессе дошкольных образовательных организаций образов сказочных героев «</a:t>
            </a:r>
            <a:r>
              <a:rPr lang="ru-RU" dirty="0" err="1"/>
              <a:t>Эколят</a:t>
            </a:r>
            <a:r>
              <a:rPr lang="ru-RU" dirty="0"/>
              <a:t>» – друзей и защитников Природы;</a:t>
            </a:r>
            <a:br>
              <a:rPr lang="ru-RU" dirty="0"/>
            </a:br>
            <a:r>
              <a:rPr lang="ru-RU" dirty="0"/>
              <a:t>• создание комплектов учебных и учебно-методических пособий, раздаточных и наглядных материалов;</a:t>
            </a:r>
            <a:br>
              <a:rPr lang="ru-RU" dirty="0"/>
            </a:br>
            <a:r>
              <a:rPr lang="ru-RU" dirty="0"/>
              <a:t>• разработку и выпуск игровых, развивающих и познавательных книг и журналов, направленных на реализацию целей и задач Проекта;</a:t>
            </a:r>
            <a:br>
              <a:rPr lang="ru-RU" dirty="0"/>
            </a:br>
            <a:r>
              <a:rPr lang="ru-RU" dirty="0"/>
              <a:t>• разработку и выпуск по тематикам и направлениям Проекта настольных, напольных, и компьютерных игр, а также аудио и видеопродукции с использованием образов сказочных героев «</a:t>
            </a:r>
            <a:r>
              <a:rPr lang="ru-RU" dirty="0" err="1"/>
              <a:t>Эколят</a:t>
            </a:r>
            <a:r>
              <a:rPr lang="ru-RU" dirty="0"/>
              <a:t>» – друзей и защитников Природы;</a:t>
            </a:r>
            <a:br>
              <a:rPr lang="ru-RU" dirty="0"/>
            </a:br>
            <a:r>
              <a:rPr lang="ru-RU" dirty="0"/>
              <a:t>• создание разнообразных игровых комплексов и программ для дошкольных образовательных организаций, а также для организации занятий в семье;</a:t>
            </a:r>
            <a:br>
              <a:rPr lang="ru-RU" dirty="0"/>
            </a:br>
            <a:r>
              <a:rPr lang="ru-RU" dirty="0"/>
              <a:t>• разработку специальных элементов оформления помещений в дошкольных образовательных организациях;</a:t>
            </a:r>
            <a:br>
              <a:rPr lang="ru-RU" dirty="0"/>
            </a:br>
            <a:r>
              <a:rPr lang="ru-RU" dirty="0"/>
              <a:t>• организацию и проведение различных игровых программ, конкурсов и викторин, других подобных мероприятий;</a:t>
            </a:r>
            <a:br>
              <a:rPr lang="ru-RU" dirty="0"/>
            </a:br>
            <a:r>
              <a:rPr lang="ru-RU" dirty="0"/>
              <a:t>• издание хрестоматий и различных хрестоматийных сборников;</a:t>
            </a:r>
            <a:br>
              <a:rPr lang="ru-RU" dirty="0"/>
            </a:br>
            <a:r>
              <a:rPr lang="ru-RU" dirty="0"/>
              <a:t>• создание и открытие страничек, разделов, рубрик, тематик, информационных полос Проекта в газетах, журналах, на  радио и в телевизионных передачах;</a:t>
            </a:r>
            <a:br>
              <a:rPr lang="ru-RU" dirty="0"/>
            </a:br>
            <a:r>
              <a:rPr lang="ru-RU" dirty="0"/>
              <a:t>• организацию и проведение практических занятий по охране и защите Природы;</a:t>
            </a:r>
            <a:br>
              <a:rPr lang="ru-RU" dirty="0"/>
            </a:br>
            <a:r>
              <a:rPr lang="ru-RU" dirty="0"/>
              <a:t>• организацию и проведение различных тематических встреч, экскурсий и других мероприятий, являющихся составной частью и элементами учебно-воспитательного процесса в дошкольной образовательной организации;</a:t>
            </a:r>
            <a:br>
              <a:rPr lang="ru-RU" dirty="0"/>
            </a:br>
            <a:r>
              <a:rPr lang="ru-RU" dirty="0"/>
              <a:t>• создание опытно-экспериментальных участков, использование прилегающих территорий для организации и проведения в рамках Проекта занятий с детьми;</a:t>
            </a:r>
            <a:br>
              <a:rPr lang="ru-RU" dirty="0"/>
            </a:br>
            <a:r>
              <a:rPr lang="ru-RU" dirty="0"/>
              <a:t>• использование в учебном процессе элементов естественных и искусственных природных зон с их растительным и животным миром.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/>
              <a:t>Проект «</a:t>
            </a:r>
            <a:r>
              <a:rPr lang="ru-RU" sz="2800" b="1" dirty="0" err="1" smtClean="0"/>
              <a:t>Эколята</a:t>
            </a:r>
            <a:r>
              <a:rPr lang="ru-RU" sz="2800" b="1" dirty="0" smtClean="0"/>
              <a:t> – Дошколята» с целью формирования у воспитанников дошкольных образовательных организаций культуры </a:t>
            </a:r>
            <a:r>
              <a:rPr lang="ru-RU" sz="2800" b="1" dirty="0" err="1" smtClean="0"/>
              <a:t>природолюбия</a:t>
            </a:r>
            <a:r>
              <a:rPr lang="ru-RU" sz="2800" b="1" dirty="0" smtClean="0"/>
              <a:t> предусматривает:</a:t>
            </a:r>
            <a:endParaRPr lang="ru-RU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fontAlgn="base"/>
            <a:r>
              <a:rPr lang="ru-RU" dirty="0" smtClean="0"/>
              <a:t>• </a:t>
            </a:r>
            <a:r>
              <a:rPr lang="ru-RU" dirty="0"/>
              <a:t>системный подход к рассмотрению любой учебной темы, вопроса и проблемы с использованием элементов классификации знаний;</a:t>
            </a:r>
            <a:br>
              <a:rPr lang="ru-RU" dirty="0"/>
            </a:br>
            <a:r>
              <a:rPr lang="ru-RU" dirty="0"/>
              <a:t>• использование интегрирующего подхода в учебно-воспитательном процессе;</a:t>
            </a:r>
            <a:br>
              <a:rPr lang="ru-RU" dirty="0"/>
            </a:br>
            <a:r>
              <a:rPr lang="ru-RU" dirty="0"/>
              <a:t>• последовательность в обучении и воспитании;</a:t>
            </a:r>
            <a:br>
              <a:rPr lang="ru-RU" dirty="0"/>
            </a:br>
            <a:r>
              <a:rPr lang="ru-RU" dirty="0"/>
              <a:t>• преемственность при рассмотрении изучаемых тем;</a:t>
            </a:r>
            <a:br>
              <a:rPr lang="ru-RU" dirty="0"/>
            </a:br>
            <a:r>
              <a:rPr lang="ru-RU" dirty="0"/>
              <a:t>• анализ происходящего и учёт особенностей окружающего мира и влияющих на него факторов;</a:t>
            </a:r>
            <a:br>
              <a:rPr lang="ru-RU" dirty="0"/>
            </a:br>
            <a:r>
              <a:rPr lang="ru-RU" dirty="0"/>
              <a:t>• простота и доступность изучаемого материала;</a:t>
            </a:r>
            <a:br>
              <a:rPr lang="ru-RU" dirty="0"/>
            </a:br>
            <a:r>
              <a:rPr lang="ru-RU" dirty="0"/>
              <a:t>• наглядность при изучении тем и вопросов;</a:t>
            </a:r>
            <a:br>
              <a:rPr lang="ru-RU" dirty="0"/>
            </a:br>
            <a:r>
              <a:rPr lang="ru-RU" dirty="0"/>
              <a:t>• присутствие в учебно-воспитательном процессе элементов сравнения и различных примеров;</a:t>
            </a:r>
            <a:br>
              <a:rPr lang="ru-RU" dirty="0"/>
            </a:br>
            <a:r>
              <a:rPr lang="ru-RU" dirty="0"/>
              <a:t>• наличие практического показа, возможность постановки и проведения эксперимента при изучении темы или любого учебного материала;</a:t>
            </a:r>
            <a:br>
              <a:rPr lang="ru-RU" dirty="0"/>
            </a:br>
            <a:r>
              <a:rPr lang="ru-RU" dirty="0"/>
              <a:t>• поиск и применение наиболее эффективных методов, форм, подходов и приёмов при проведении учебно-воспитательного процесса, а также в организуемых и проводимых в его рамках занятиях и мероприятиях;</a:t>
            </a:r>
            <a:br>
              <a:rPr lang="ru-RU" dirty="0"/>
            </a:br>
            <a:r>
              <a:rPr lang="ru-RU" dirty="0"/>
              <a:t>• добровольность в сознании и действиях ребёнка при изучении учебного вопроса и темы;</a:t>
            </a:r>
            <a:br>
              <a:rPr lang="ru-RU" dirty="0"/>
            </a:br>
            <a:r>
              <a:rPr lang="ru-RU" dirty="0"/>
              <a:t>• безопасность в организации и проведении учебно-воспитательного процесса;</a:t>
            </a:r>
            <a:br>
              <a:rPr lang="ru-RU" dirty="0"/>
            </a:br>
            <a:r>
              <a:rPr lang="ru-RU" dirty="0"/>
              <a:t>• наличие осознанного подхода как в элементах преподавания того или иного учебного материала со стороны воспитателя и преподавателя, так и в элементах восприятия и познания этого материала со стороны ребёнка.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/>
              <a:t>Рекомендуемые принципы работы с детьми, которые должны быть использованы при организации и проведении занятий в рамках Проекта «</a:t>
            </a:r>
            <a:r>
              <a:rPr lang="ru-RU" sz="2200" b="1" dirty="0" err="1" smtClean="0"/>
              <a:t>Эколята</a:t>
            </a:r>
            <a:r>
              <a:rPr lang="ru-RU" sz="2200" b="1" dirty="0" smtClean="0"/>
              <a:t> – Дошколята»:</a:t>
            </a:r>
            <a:endParaRPr lang="ru-RU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fontAlgn="base"/>
            <a:r>
              <a:rPr lang="ru-RU" dirty="0" smtClean="0"/>
              <a:t>• </a:t>
            </a:r>
            <a:r>
              <a:rPr lang="ru-RU" dirty="0"/>
              <a:t>чтение;</a:t>
            </a:r>
            <a:br>
              <a:rPr lang="ru-RU" dirty="0"/>
            </a:br>
            <a:r>
              <a:rPr lang="ru-RU" dirty="0"/>
              <a:t>• беседа;</a:t>
            </a:r>
            <a:br>
              <a:rPr lang="ru-RU" dirty="0"/>
            </a:br>
            <a:r>
              <a:rPr lang="ru-RU" dirty="0"/>
              <a:t>• наблюдение;</a:t>
            </a:r>
            <a:br>
              <a:rPr lang="ru-RU" dirty="0"/>
            </a:br>
            <a:r>
              <a:rPr lang="ru-RU" dirty="0"/>
              <a:t>• обсуждение;</a:t>
            </a:r>
            <a:br>
              <a:rPr lang="ru-RU" dirty="0"/>
            </a:br>
            <a:r>
              <a:rPr lang="ru-RU" dirty="0"/>
              <a:t>• прослушивание тематических сказок и рассказов;</a:t>
            </a:r>
            <a:br>
              <a:rPr lang="ru-RU" dirty="0"/>
            </a:br>
            <a:r>
              <a:rPr lang="ru-RU" dirty="0"/>
              <a:t>• задание;</a:t>
            </a:r>
            <a:br>
              <a:rPr lang="ru-RU" dirty="0"/>
            </a:br>
            <a:r>
              <a:rPr lang="ru-RU" dirty="0"/>
              <a:t>• игра;</a:t>
            </a:r>
            <a:br>
              <a:rPr lang="ru-RU" dirty="0"/>
            </a:br>
            <a:r>
              <a:rPr lang="ru-RU" dirty="0"/>
              <a:t>• просмотр фрагментов фильма или телевизионной передачи;</a:t>
            </a:r>
            <a:br>
              <a:rPr lang="ru-RU" dirty="0"/>
            </a:br>
            <a:r>
              <a:rPr lang="ru-RU" dirty="0"/>
              <a:t>• прослушивание радиопередачи;</a:t>
            </a:r>
            <a:br>
              <a:rPr lang="ru-RU" dirty="0"/>
            </a:br>
            <a:r>
              <a:rPr lang="ru-RU" dirty="0"/>
              <a:t>• викторина;</a:t>
            </a:r>
            <a:br>
              <a:rPr lang="ru-RU" dirty="0"/>
            </a:br>
            <a:r>
              <a:rPr lang="ru-RU" dirty="0"/>
              <a:t>• конкурс;</a:t>
            </a:r>
            <a:br>
              <a:rPr lang="ru-RU" dirty="0"/>
            </a:br>
            <a:r>
              <a:rPr lang="ru-RU" dirty="0"/>
              <a:t>• тематическое оформление помещения;</a:t>
            </a:r>
            <a:br>
              <a:rPr lang="ru-RU" dirty="0"/>
            </a:br>
            <a:r>
              <a:rPr lang="ru-RU" dirty="0"/>
              <a:t>• встреча;</a:t>
            </a:r>
            <a:br>
              <a:rPr lang="ru-RU" dirty="0"/>
            </a:br>
            <a:r>
              <a:rPr lang="ru-RU" dirty="0"/>
              <a:t>• утренник;</a:t>
            </a:r>
            <a:br>
              <a:rPr lang="ru-RU" dirty="0"/>
            </a:br>
            <a:r>
              <a:rPr lang="ru-RU" dirty="0"/>
              <a:t>• прогулка;</a:t>
            </a:r>
            <a:br>
              <a:rPr lang="ru-RU" dirty="0"/>
            </a:br>
            <a:r>
              <a:rPr lang="ru-RU" dirty="0"/>
              <a:t>• работа на природе;</a:t>
            </a:r>
            <a:br>
              <a:rPr lang="ru-RU" dirty="0"/>
            </a:br>
            <a:r>
              <a:rPr lang="ru-RU" dirty="0"/>
              <a:t>• проведение опыта;</a:t>
            </a:r>
            <a:br>
              <a:rPr lang="ru-RU" dirty="0"/>
            </a:br>
            <a:r>
              <a:rPr lang="ru-RU" dirty="0"/>
              <a:t>• экскурсия;</a:t>
            </a:r>
            <a:br>
              <a:rPr lang="ru-RU" dirty="0"/>
            </a:br>
            <a:r>
              <a:rPr lang="ru-RU" dirty="0"/>
              <a:t>• тематическое мероприятие.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/>
              <a:t>Рекомендуемые формы работы, применяемые во время организации и проведения учебно-воспитательного процесса в рамках Проекта «</a:t>
            </a:r>
            <a:r>
              <a:rPr lang="ru-RU" sz="2200" b="1" dirty="0" err="1" smtClean="0"/>
              <a:t>Эколята</a:t>
            </a:r>
            <a:r>
              <a:rPr lang="ru-RU" sz="2200" b="1" dirty="0" smtClean="0"/>
              <a:t> – Дошколята»: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fontAlgn="base"/>
            <a:r>
              <a:rPr lang="ru-RU" dirty="0" smtClean="0"/>
              <a:t>• </a:t>
            </a:r>
            <a:r>
              <a:rPr lang="ru-RU" dirty="0"/>
              <a:t>учебное пособие «Азбука </a:t>
            </a:r>
            <a:r>
              <a:rPr lang="ru-RU" dirty="0" err="1"/>
              <a:t>Природолюбия</a:t>
            </a:r>
            <a:r>
              <a:rPr lang="ru-RU" dirty="0"/>
              <a:t>»;</a:t>
            </a:r>
            <a:br>
              <a:rPr lang="ru-RU" dirty="0"/>
            </a:br>
            <a:r>
              <a:rPr lang="ru-RU" dirty="0"/>
              <a:t>• учебники и учебные пособия;</a:t>
            </a:r>
            <a:br>
              <a:rPr lang="ru-RU" dirty="0"/>
            </a:br>
            <a:r>
              <a:rPr lang="ru-RU" dirty="0"/>
              <a:t>• тематические книги;</a:t>
            </a:r>
            <a:br>
              <a:rPr lang="ru-RU" dirty="0"/>
            </a:br>
            <a:r>
              <a:rPr lang="ru-RU" dirty="0"/>
              <a:t>• хрестоматии;</a:t>
            </a:r>
            <a:br>
              <a:rPr lang="ru-RU" dirty="0"/>
            </a:br>
            <a:r>
              <a:rPr lang="ru-RU" dirty="0"/>
              <a:t>• рабочие тетради и дневники;</a:t>
            </a:r>
            <a:br>
              <a:rPr lang="ru-RU" dirty="0"/>
            </a:br>
            <a:r>
              <a:rPr lang="ru-RU" dirty="0"/>
              <a:t>• альбомы и тетради для раскрашивания;</a:t>
            </a:r>
            <a:br>
              <a:rPr lang="ru-RU" dirty="0"/>
            </a:br>
            <a:r>
              <a:rPr lang="ru-RU" dirty="0"/>
              <a:t>• наглядные и раздаточные материалы;</a:t>
            </a:r>
            <a:br>
              <a:rPr lang="ru-RU" dirty="0"/>
            </a:br>
            <a:r>
              <a:rPr lang="ru-RU" dirty="0"/>
              <a:t>• журналы и газеты;</a:t>
            </a:r>
            <a:br>
              <a:rPr lang="ru-RU" dirty="0"/>
            </a:br>
            <a:r>
              <a:rPr lang="ru-RU" dirty="0"/>
              <a:t>• художественные, познавательные и научно-популярные произведения;</a:t>
            </a:r>
            <a:br>
              <a:rPr lang="ru-RU" dirty="0"/>
            </a:br>
            <a:r>
              <a:rPr lang="ru-RU" dirty="0"/>
              <a:t>• энциклопедические и справочные издания;</a:t>
            </a:r>
            <a:br>
              <a:rPr lang="ru-RU" dirty="0"/>
            </a:br>
            <a:r>
              <a:rPr lang="ru-RU" dirty="0"/>
              <a:t>• аудио и </a:t>
            </a:r>
            <a:r>
              <a:rPr lang="ru-RU" dirty="0" err="1"/>
              <a:t>видеоносители</a:t>
            </a:r>
            <a:r>
              <a:rPr lang="ru-RU" dirty="0"/>
              <a:t> информации;</a:t>
            </a:r>
            <a:br>
              <a:rPr lang="ru-RU" dirty="0"/>
            </a:br>
            <a:r>
              <a:rPr lang="ru-RU" dirty="0"/>
              <a:t>• настольные, напольные, компьютерные и другие игры, а также игровые комплексы и программы с присутствием образов сказочных героев «</a:t>
            </a:r>
            <a:r>
              <a:rPr lang="ru-RU" dirty="0" err="1"/>
              <a:t>Эколят</a:t>
            </a:r>
            <a:r>
              <a:rPr lang="ru-RU" dirty="0"/>
              <a:t>» – друзей и защитников Природы;</a:t>
            </a:r>
            <a:br>
              <a:rPr lang="ru-RU" dirty="0"/>
            </a:br>
            <a:r>
              <a:rPr lang="ru-RU" dirty="0"/>
              <a:t>• костюмы и образы сказочных героев «</a:t>
            </a:r>
            <a:r>
              <a:rPr lang="ru-RU" dirty="0" err="1"/>
              <a:t>Эколят</a:t>
            </a:r>
            <a:r>
              <a:rPr lang="ru-RU" dirty="0"/>
              <a:t>» – друзей и защитников Природы;</a:t>
            </a:r>
            <a:br>
              <a:rPr lang="ru-RU" dirty="0"/>
            </a:br>
            <a:r>
              <a:rPr lang="ru-RU" dirty="0"/>
              <a:t>• элементы мультипликации и диафильма;</a:t>
            </a:r>
            <a:br>
              <a:rPr lang="ru-RU" dirty="0"/>
            </a:br>
            <a:r>
              <a:rPr lang="ru-RU" dirty="0"/>
              <a:t>• художественные, телевизионные, учебные, документальные, научно-популярные и другие фильмы, их фрагменты и кадры;</a:t>
            </a:r>
            <a:br>
              <a:rPr lang="ru-RU" dirty="0"/>
            </a:br>
            <a:r>
              <a:rPr lang="ru-RU" dirty="0"/>
              <a:t>• театральные постановки, их фрагменты и элементы;</a:t>
            </a:r>
            <a:br>
              <a:rPr lang="ru-RU" dirty="0"/>
            </a:br>
            <a:r>
              <a:rPr lang="ru-RU" dirty="0"/>
              <a:t>• телевизионные передачи, их фрагменты и элементы;</a:t>
            </a:r>
            <a:br>
              <a:rPr lang="ru-RU" dirty="0"/>
            </a:br>
            <a:r>
              <a:rPr lang="ru-RU" dirty="0"/>
              <a:t>• музеи и картинные галереи;</a:t>
            </a:r>
            <a:br>
              <a:rPr lang="ru-RU" dirty="0"/>
            </a:br>
            <a:r>
              <a:rPr lang="ru-RU" dirty="0"/>
              <a:t>• выставки, ярмарки и различные тематические экспозиции;</a:t>
            </a:r>
            <a:br>
              <a:rPr lang="ru-RU" dirty="0"/>
            </a:br>
            <a:r>
              <a:rPr lang="ru-RU" dirty="0"/>
              <a:t>• опытные участки вокруг дошкольных образовательных организаций, а также прилегающих к ним территории;</a:t>
            </a:r>
            <a:br>
              <a:rPr lang="ru-RU" dirty="0"/>
            </a:br>
            <a:r>
              <a:rPr lang="ru-RU" dirty="0"/>
              <a:t>• элементы естественных и искусственных природных зон с их растительным и животным миром;</a:t>
            </a:r>
            <a:br>
              <a:rPr lang="ru-RU" dirty="0"/>
            </a:br>
            <a:r>
              <a:rPr lang="ru-RU" dirty="0"/>
              <a:t>• различные мероприятия, праздники, олимпиады, шествия и акции.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Рекомендуемые инструментарии при организации работы в рамках Проекта «</a:t>
            </a:r>
            <a:r>
              <a:rPr lang="ru-RU" sz="2000" b="1" dirty="0" err="1" smtClean="0"/>
              <a:t>Эколята</a:t>
            </a:r>
            <a:r>
              <a:rPr lang="ru-RU" sz="2000" b="1" dirty="0" smtClean="0"/>
              <a:t> – Дошколята», которые могут быть использованы во время учебно-воспитательного процесса:</a:t>
            </a:r>
            <a:endParaRPr lang="ru-RU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fontAlgn="base"/>
            <a:r>
              <a:rPr lang="ru-RU" dirty="0" smtClean="0"/>
              <a:t>• </a:t>
            </a:r>
            <a:r>
              <a:rPr lang="ru-RU" dirty="0"/>
              <a:t>«Природа  вокруг нас»;</a:t>
            </a:r>
            <a:br>
              <a:rPr lang="ru-RU" dirty="0"/>
            </a:br>
            <a:r>
              <a:rPr lang="ru-RU" dirty="0"/>
              <a:t>• «Разнообразие Природы» (Красота Природы, Портреты Природы, Тайны Природы, Силы Природы, Богатства Природы);</a:t>
            </a:r>
            <a:br>
              <a:rPr lang="ru-RU" dirty="0"/>
            </a:br>
            <a:r>
              <a:rPr lang="ru-RU" dirty="0"/>
              <a:t>• «Времена года»;</a:t>
            </a:r>
            <a:br>
              <a:rPr lang="ru-RU" dirty="0"/>
            </a:br>
            <a:r>
              <a:rPr lang="ru-RU" dirty="0"/>
              <a:t>• «Время суток»;</a:t>
            </a:r>
            <a:br>
              <a:rPr lang="ru-RU" dirty="0"/>
            </a:br>
            <a:r>
              <a:rPr lang="ru-RU" dirty="0"/>
              <a:t>• «Животные и растения»;</a:t>
            </a:r>
            <a:br>
              <a:rPr lang="ru-RU" dirty="0"/>
            </a:br>
            <a:r>
              <a:rPr lang="ru-RU" dirty="0"/>
              <a:t>• «Человек – частичка Природы. Единство Человека и Природы»;</a:t>
            </a:r>
            <a:br>
              <a:rPr lang="ru-RU" dirty="0"/>
            </a:br>
            <a:r>
              <a:rPr lang="ru-RU" dirty="0"/>
              <a:t>• «Человек не может жить без Природы»;</a:t>
            </a:r>
            <a:br>
              <a:rPr lang="ru-RU" dirty="0"/>
            </a:br>
            <a:r>
              <a:rPr lang="ru-RU" dirty="0"/>
              <a:t>• «В Природе, как и у Человека, есть свои семьи и друзья»;</a:t>
            </a:r>
            <a:br>
              <a:rPr lang="ru-RU" dirty="0"/>
            </a:br>
            <a:r>
              <a:rPr lang="ru-RU" dirty="0"/>
              <a:t>• «Природа – твой друг! Значит, обижать ее нельзя!»</a:t>
            </a:r>
            <a:br>
              <a:rPr lang="ru-RU" dirty="0"/>
            </a:br>
            <a:r>
              <a:rPr lang="ru-RU" dirty="0"/>
              <a:t>• «Помоги Природе, помоги своему другу!»</a:t>
            </a:r>
            <a:br>
              <a:rPr lang="ru-RU" dirty="0"/>
            </a:br>
            <a:r>
              <a:rPr lang="ru-RU" dirty="0"/>
              <a:t>• «Выбери себе друга, заботься и ухаживай за ним»;</a:t>
            </a:r>
            <a:br>
              <a:rPr lang="ru-RU" dirty="0"/>
            </a:br>
            <a:r>
              <a:rPr lang="ru-RU" dirty="0"/>
              <a:t>• «Сохрани Природу от пожара»;</a:t>
            </a:r>
            <a:br>
              <a:rPr lang="ru-RU" dirty="0"/>
            </a:br>
            <a:r>
              <a:rPr lang="ru-RU" dirty="0"/>
              <a:t>• «Давайте не только любить и уважать, но и беречь и защищать Природу»;</a:t>
            </a:r>
            <a:br>
              <a:rPr lang="ru-RU" dirty="0"/>
            </a:br>
            <a:r>
              <a:rPr lang="ru-RU" dirty="0"/>
              <a:t>• «</a:t>
            </a:r>
            <a:r>
              <a:rPr lang="ru-RU" dirty="0" err="1"/>
              <a:t>Природолюбие</a:t>
            </a:r>
            <a:r>
              <a:rPr lang="ru-RU" dirty="0"/>
              <a:t> – учебник нашей жизни».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Рекомендуемые темы занятий по Проекту «</a:t>
            </a:r>
            <a:r>
              <a:rPr lang="ru-RU" sz="2000" b="1" dirty="0" err="1" smtClean="0"/>
              <a:t>Эколята</a:t>
            </a:r>
            <a:r>
              <a:rPr lang="ru-RU" sz="2000" b="1" dirty="0" smtClean="0"/>
              <a:t> – Дошколята»: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490063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fontAlgn="base"/>
            <a:r>
              <a:rPr lang="ru-RU" dirty="0" smtClean="0"/>
              <a:t>• </a:t>
            </a:r>
            <a:r>
              <a:rPr lang="ru-RU" dirty="0"/>
              <a:t>Будь аккуратен с Природой</a:t>
            </a:r>
            <a:br>
              <a:rPr lang="ru-RU" dirty="0"/>
            </a:br>
            <a:r>
              <a:rPr lang="ru-RU" dirty="0"/>
              <a:t>• Береги Природу</a:t>
            </a:r>
            <a:br>
              <a:rPr lang="ru-RU" dirty="0"/>
            </a:br>
            <a:r>
              <a:rPr lang="ru-RU" dirty="0"/>
              <a:t>• Будь вежлив с Природой и внимателен к Природе</a:t>
            </a:r>
            <a:br>
              <a:rPr lang="ru-RU" dirty="0"/>
            </a:br>
            <a:r>
              <a:rPr lang="ru-RU" dirty="0"/>
              <a:t>• Умей гулять на Природе</a:t>
            </a:r>
            <a:br>
              <a:rPr lang="ru-RU" dirty="0"/>
            </a:br>
            <a:r>
              <a:rPr lang="ru-RU" dirty="0"/>
              <a:t>• Дружить с Природой</a:t>
            </a:r>
            <a:br>
              <a:rPr lang="ru-RU" dirty="0"/>
            </a:br>
            <a:r>
              <a:rPr lang="ru-RU" dirty="0"/>
              <a:t>• Единство Человека и Природы</a:t>
            </a:r>
            <a:br>
              <a:rPr lang="ru-RU" dirty="0"/>
            </a:br>
            <a:r>
              <a:rPr lang="ru-RU" dirty="0"/>
              <a:t>• Жалеть Природу</a:t>
            </a:r>
            <a:br>
              <a:rPr lang="ru-RU" dirty="0"/>
            </a:br>
            <a:r>
              <a:rPr lang="ru-RU" dirty="0"/>
              <a:t>• Заботиться о Природе</a:t>
            </a:r>
            <a:br>
              <a:rPr lang="ru-RU" dirty="0"/>
            </a:br>
            <a:r>
              <a:rPr lang="ru-RU" dirty="0"/>
              <a:t>• Исследовать, изучать Природу</a:t>
            </a:r>
            <a:br>
              <a:rPr lang="ru-RU" dirty="0"/>
            </a:br>
            <a:r>
              <a:rPr lang="ru-RU" dirty="0"/>
              <a:t>• Красная книга</a:t>
            </a:r>
            <a:br>
              <a:rPr lang="ru-RU" dirty="0"/>
            </a:br>
            <a:r>
              <a:rPr lang="ru-RU" dirty="0"/>
              <a:t>• Любить Природу, любоваться Природой</a:t>
            </a:r>
            <a:br>
              <a:rPr lang="ru-RU" dirty="0"/>
            </a:br>
            <a:r>
              <a:rPr lang="ru-RU" dirty="0"/>
              <a:t>• Многообразие Природы</a:t>
            </a:r>
            <a:br>
              <a:rPr lang="ru-RU" dirty="0"/>
            </a:br>
            <a:r>
              <a:rPr lang="ru-RU" dirty="0"/>
              <a:t>• Наблюдать за Природой</a:t>
            </a:r>
            <a:br>
              <a:rPr lang="ru-RU" dirty="0"/>
            </a:br>
            <a:r>
              <a:rPr lang="ru-RU" dirty="0"/>
              <a:t>• Ответственность перед Природой</a:t>
            </a:r>
            <a:br>
              <a:rPr lang="ru-RU" dirty="0"/>
            </a:br>
            <a:r>
              <a:rPr lang="ru-RU" dirty="0"/>
              <a:t>• </a:t>
            </a:r>
            <a:r>
              <a:rPr lang="ru-RU" dirty="0" err="1"/>
              <a:t>Природолюбие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• Радоваться вместе с Природой</a:t>
            </a:r>
            <a:br>
              <a:rPr lang="ru-RU" dirty="0"/>
            </a:br>
            <a:r>
              <a:rPr lang="ru-RU" dirty="0"/>
              <a:t>• Сохранить Природу</a:t>
            </a:r>
            <a:br>
              <a:rPr lang="ru-RU" dirty="0"/>
            </a:br>
            <a:r>
              <a:rPr lang="ru-RU" dirty="0"/>
              <a:t>• Трудиться на благо природе</a:t>
            </a:r>
            <a:br>
              <a:rPr lang="ru-RU" dirty="0"/>
            </a:br>
            <a:r>
              <a:rPr lang="ru-RU" dirty="0"/>
              <a:t>• Уважать Природу</a:t>
            </a:r>
            <a:br>
              <a:rPr lang="ru-RU" dirty="0"/>
            </a:br>
            <a:r>
              <a:rPr lang="ru-RU" dirty="0"/>
              <a:t>• Фантазировать вместе с Природой</a:t>
            </a:r>
            <a:br>
              <a:rPr lang="ru-RU" dirty="0"/>
            </a:br>
            <a:r>
              <a:rPr lang="ru-RU" dirty="0"/>
              <a:t>• Ходить в гости к Природе</a:t>
            </a:r>
            <a:br>
              <a:rPr lang="ru-RU" dirty="0"/>
            </a:br>
            <a:r>
              <a:rPr lang="ru-RU" dirty="0"/>
              <a:t>• Ценность Природы</a:t>
            </a:r>
            <a:br>
              <a:rPr lang="ru-RU" dirty="0"/>
            </a:br>
            <a:r>
              <a:rPr lang="ru-RU" dirty="0"/>
              <a:t>• Чудеса Природы</a:t>
            </a:r>
            <a:br>
              <a:rPr lang="ru-RU" dirty="0"/>
            </a:br>
            <a:r>
              <a:rPr lang="ru-RU" dirty="0"/>
              <a:t>• Шёпот Природы</a:t>
            </a:r>
            <a:br>
              <a:rPr lang="ru-RU" dirty="0"/>
            </a:br>
            <a:r>
              <a:rPr lang="ru-RU" dirty="0"/>
              <a:t>• Щедрость Природы</a:t>
            </a:r>
            <a:br>
              <a:rPr lang="ru-RU" dirty="0"/>
            </a:br>
            <a:r>
              <a:rPr lang="ru-RU" dirty="0"/>
              <a:t>• Экология</a:t>
            </a:r>
            <a:br>
              <a:rPr lang="ru-RU" dirty="0"/>
            </a:br>
            <a:r>
              <a:rPr lang="ru-RU" dirty="0"/>
              <a:t>• Юный натуралист</a:t>
            </a:r>
            <a:br>
              <a:rPr lang="ru-RU" dirty="0"/>
            </a:br>
            <a:r>
              <a:rPr lang="ru-RU" dirty="0"/>
              <a:t>• Явления природы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Рекомендуемые темы занятий по учебному пособию «Азбука </a:t>
            </a:r>
            <a:r>
              <a:rPr lang="ru-RU" sz="2000" b="1" dirty="0" err="1" smtClean="0"/>
              <a:t>Природолюбия</a:t>
            </a:r>
            <a:r>
              <a:rPr lang="ru-RU" sz="2000" b="1" dirty="0" smtClean="0"/>
              <a:t>»:</a:t>
            </a: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/>
              <a:t>Проявлением патриотизма также является любовь к природе своей малой родины, внимание, забота и уважение к её животному и растительному миру. Эти чувства можно развить в процессе разностороннего экологического образования подрастающего поколения. Конечной целью такого образования является формирование у человека нового экологического мышления, способности осознавать последствия своих действий по отношению к окружающей среде, умение жить в гармонии с природой.</a:t>
            </a:r>
          </a:p>
          <a:p>
            <a:pPr fontAlgn="base"/>
            <a:r>
              <a:rPr lang="ru-RU" b="1" dirty="0"/>
              <a:t>Природа – один из важнейших факторов народной педагогики. Она не только среда обитания, но и родная сторона, Родина. Поэтому в процессе знакомства с природой своего края, у ребёнка воспитывается любовь к каждому объекту в природе, что в свою очередь, способствует и решению природоохранных задач.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642918"/>
          <a:ext cx="8229600" cy="5364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428604"/>
          <a:ext cx="8229600" cy="5578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2852"/>
          <a:ext cx="8229600" cy="5864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42984"/>
          <a:ext cx="8229600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проекта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fontAlgn="base"/>
            <a:r>
              <a:rPr lang="ru-RU" dirty="0" smtClean="0"/>
              <a:t>В </a:t>
            </a:r>
            <a:r>
              <a:rPr lang="ru-RU" dirty="0"/>
              <a:t>рамках реализации Проекта предусматривается разносторонняя деятельность в дошкольных образовательных организациях с использованием образов сказочных героев «</a:t>
            </a:r>
            <a:r>
              <a:rPr lang="ru-RU" dirty="0" err="1"/>
              <a:t>Эколят</a:t>
            </a:r>
            <a:r>
              <a:rPr lang="ru-RU" dirty="0"/>
              <a:t>» – друзей и защитников Природы. Данная деятельность способствует формированию у воспитанников экологической культуры и культуры </a:t>
            </a:r>
            <a:r>
              <a:rPr lang="ru-RU" dirty="0" err="1"/>
              <a:t>природолюбия</a:t>
            </a:r>
            <a:r>
              <a:rPr lang="ru-RU" dirty="0"/>
              <a:t>, усвоению ребёнком во время образовательного и воспитательного процессов теоретических эколого-биологических, географических и других специальных знаний и умений, а также основ коммуникативной, речевой и общей культуры.</a:t>
            </a:r>
          </a:p>
          <a:p>
            <a:pPr fontAlgn="base"/>
            <a:r>
              <a:rPr lang="ru-RU" dirty="0"/>
              <a:t>Воспитанника дошкольной образовательной организации принимают в «</a:t>
            </a:r>
            <a:r>
              <a:rPr lang="ru-RU" dirty="0" err="1"/>
              <a:t>Эколята</a:t>
            </a:r>
            <a:r>
              <a:rPr lang="ru-RU" dirty="0"/>
              <a:t> – дошколята»: на торжественной церемонии зачитывается текст посвящения в «</a:t>
            </a:r>
            <a:r>
              <a:rPr lang="ru-RU" dirty="0" err="1"/>
              <a:t>Эколята</a:t>
            </a:r>
            <a:r>
              <a:rPr lang="ru-RU" dirty="0"/>
              <a:t>», вручается Свидетельство «</a:t>
            </a:r>
            <a:r>
              <a:rPr lang="ru-RU" dirty="0" err="1"/>
              <a:t>Эколёнка</a:t>
            </a:r>
            <a:r>
              <a:rPr lang="ru-RU" dirty="0"/>
              <a:t> дошкольной образовательной организации» и специальный Знак (значок).</a:t>
            </a:r>
          </a:p>
          <a:p>
            <a:pPr fontAlgn="base"/>
            <a:r>
              <a:rPr lang="ru-RU" dirty="0"/>
              <a:t>Воспитанник, став «</a:t>
            </a:r>
            <a:r>
              <a:rPr lang="ru-RU" dirty="0" err="1"/>
              <a:t>Эколёнком</a:t>
            </a:r>
            <a:r>
              <a:rPr lang="ru-RU" dirty="0"/>
              <a:t>», будет понимать, что он вошёл в общество людей, которые берегут и защищают природу, которым свойственно доброе, уважительное, внимательное и заботливое отношение к ней.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Содержание Проекта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-konkurs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5045" r="11504" b="2655"/>
          <a:stretch>
            <a:fillRect/>
          </a:stretch>
        </p:blipFill>
        <p:spPr bwMode="auto">
          <a:xfrm>
            <a:off x="2285984" y="714356"/>
            <a:ext cx="5929354" cy="5500726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ЭМБЛЕМА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106</TotalTime>
  <Words>1324</Words>
  <Application>Microsoft Office PowerPoint</Application>
  <PresentationFormat>Экран (4:3)</PresentationFormat>
  <Paragraphs>72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Открытая</vt:lpstr>
      <vt:lpstr>ЭКОЛЯТА - ДОШКОЛЯТА</vt:lpstr>
      <vt:lpstr>Актуальность Проекта</vt:lpstr>
      <vt:lpstr>Слайд 3</vt:lpstr>
      <vt:lpstr>Слайд 4</vt:lpstr>
      <vt:lpstr>Слайд 5</vt:lpstr>
      <vt:lpstr>Слайд 6</vt:lpstr>
      <vt:lpstr>Задачи проекта</vt:lpstr>
      <vt:lpstr>Содержание Проекта</vt:lpstr>
      <vt:lpstr>ЭМБЛЕМА </vt:lpstr>
      <vt:lpstr>Клятва </vt:lpstr>
      <vt:lpstr>Особенность Проекта  «Эколята – Дошколята»</vt:lpstr>
      <vt:lpstr>ШАЛУН</vt:lpstr>
      <vt:lpstr>УМНИЦА</vt:lpstr>
      <vt:lpstr>ТИХОНЯ </vt:lpstr>
      <vt:lpstr>ЁЛОЧКА</vt:lpstr>
      <vt:lpstr>Слайд 16</vt:lpstr>
      <vt:lpstr>Слайд 17</vt:lpstr>
      <vt:lpstr>Прогнозируемые результаты</vt:lpstr>
      <vt:lpstr>Задачи Проекта решаются путём:</vt:lpstr>
      <vt:lpstr>Проект «Эколята – Дошколята» базируется на:</vt:lpstr>
      <vt:lpstr>Проект «Эколята – Дошколята» с целью формирования у воспитанников дошкольных образовательных организаций культуры природолюбия предусматривает:</vt:lpstr>
      <vt:lpstr>Рекомендуемые принципы работы с детьми, которые должны быть использованы при организации и проведении занятий в рамках Проекта «Эколята – Дошколята»:</vt:lpstr>
      <vt:lpstr>Рекомендуемые формы работы, применяемые во время организации и проведения учебно-воспитательного процесса в рамках Проекта «Эколята – Дошколята»: </vt:lpstr>
      <vt:lpstr>Рекомендуемые инструментарии при организации работы в рамках Проекта «Эколята – Дошколята», которые могут быть использованы во время учебно-воспитательного процесса:</vt:lpstr>
      <vt:lpstr>Рекомендуемые темы занятий по Проекту «Эколята – Дошколята»: </vt:lpstr>
      <vt:lpstr>Рекомендуемые темы занятий по учебному пособию «Азбука Природолюбия»: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123</cp:lastModifiedBy>
  <cp:revision>8</cp:revision>
  <dcterms:created xsi:type="dcterms:W3CDTF">2019-05-20T04:02:30Z</dcterms:created>
  <dcterms:modified xsi:type="dcterms:W3CDTF">2019-05-20T06:57:23Z</dcterms:modified>
</cp:coreProperties>
</file>