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0EF75-EB5F-4F52-8097-1E3D6496E674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DD43-981D-4422-81D4-FDD6EC769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8051-9088-48F2-8F82-8247125A751D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3ADD-805B-487F-8481-5DA32D7DF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7E54-5589-45BD-842F-DCE88FFA5722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6C970-EBD4-4160-AEDB-F4859293C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1B36E-B34C-4E86-9D7B-DF80047A7FCF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5D9E-E895-4146-83F7-D12F41AF9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94D7-907C-41FB-9636-3DD98E28B7A9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FA3CB-190F-4ED5-AC77-8F994D141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5FE9F-D28E-4664-963F-62D4E01756E8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472D-0637-4805-9CBF-657C757C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C44C-CB59-499D-A789-3901512F7BC1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051F-0561-40BA-B778-00490949F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8FC69-F516-479F-8AB0-CCFB5E955F96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94A7-F44E-46FB-89E5-0348859C8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619E2-F459-42D4-B8BE-D8AD07EE0C90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B9BB-D8E0-4236-9F95-61155DAB8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66A5-8664-40D2-A7E9-517D83EBDEFD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76D08-373F-454B-B85B-73E28DEA2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92647-A618-41EB-9775-D50B199FC777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9B52C-37DE-4A0C-8B14-85A11A0D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3731DD-6D56-4A8F-B975-6FEF8D397DD7}" type="datetimeFigureOut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BF481-B10F-48DD-BAFA-41ADBF80E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1905000"/>
            <a:ext cx="8713788" cy="19812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solidFill>
                  <a:schemeClr val="bg1"/>
                </a:solidFill>
              </a:rPr>
              <a:t>Безопасность детей в интернете</a:t>
            </a:r>
            <a:endParaRPr lang="en-US" sz="6000" b="1" smtClean="0">
              <a:solidFill>
                <a:schemeClr val="bg1"/>
              </a:solidFill>
            </a:endParaRP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6858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Опыт неопытных родителей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2514600" y="5715000"/>
            <a:ext cx="6400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Куцан Филипп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Тюмень, 2012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Планшетные решения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Для чрезвычайно распространённых в данное время планшетов от </a:t>
            </a:r>
            <a:r>
              <a:rPr lang="en-US" smtClean="0"/>
              <a:t>Apple </a:t>
            </a:r>
            <a:r>
              <a:rPr lang="ru-RU" smtClean="0"/>
              <a:t>и на платформе </a:t>
            </a:r>
            <a:r>
              <a:rPr lang="en-US" smtClean="0"/>
              <a:t>Android</a:t>
            </a:r>
            <a:r>
              <a:rPr lang="ru-RU" smtClean="0"/>
              <a:t>,</a:t>
            </a:r>
            <a:r>
              <a:rPr lang="en-US" smtClean="0"/>
              <a:t> </a:t>
            </a:r>
            <a:r>
              <a:rPr lang="ru-RU" smtClean="0"/>
              <a:t>функции контроля просмотра интернет-сайтов</a:t>
            </a:r>
            <a:r>
              <a:rPr lang="en-US" smtClean="0"/>
              <a:t> </a:t>
            </a:r>
            <a:r>
              <a:rPr lang="ru-RU" smtClean="0"/>
              <a:t>неплохо выполняет бесплатный вариант </a:t>
            </a:r>
            <a:r>
              <a:rPr lang="en-US" smtClean="0"/>
              <a:t>Kaspersky Parental Control</a:t>
            </a:r>
            <a:r>
              <a:rPr lang="ru-RU" smtClean="0"/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На официальном сайте Касперского приведены советы по установке и настройке этих приложений.</a:t>
            </a:r>
            <a:endParaRPr lang="en-US" smtClean="0"/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5105400" y="6096000"/>
            <a:ext cx="3502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http://support.kaspersky.ru/mobile</a:t>
            </a:r>
          </a:p>
        </p:txBody>
      </p:sp>
      <p:pic>
        <p:nvPicPr>
          <p:cNvPr id="11271" name="Picture 4" descr="C:\Users\hbl5224\Desktop\Безопасность\parentalcontrol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2988" y="45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5" descr="C:\Users\hbl5224\Desktop\Безопасность\safebrows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2117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/>
              <a:t>Кратко рассмотрев программные варианты противодействия опасностям в интернете, обязательно необходимо помнить, что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 ОДИН</a:t>
            </a:r>
            <a:r>
              <a:rPr lang="ru-RU" dirty="0" smtClean="0"/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ru-RU" dirty="0" smtClean="0"/>
              <a:t>программный продукт не сможет обеспечить 100% безопасность детей в интернете. Только в совокупности с родительским вниманием и заинтересованностью в деле воспитания интернет-культуры ребёнка, оно может положительным образом повлиять на результаты общения детей с необозримыми просторами всемирной сети.</a:t>
            </a:r>
            <a:r>
              <a:rPr lang="en-US" dirty="0" smtClean="0"/>
              <a:t>	</a:t>
            </a:r>
            <a:endParaRPr lang="ru-RU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Информационный фон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Друзья и одноклассники постоянно рассказывают и демонстрируют причастность к «сокровищам» интернета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Доступность компьютеров обеспечивает раннее знакомство как с компьютерными программами, так и с интернет-пространством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Родители, создавая для ребёнка реферат/доклад/презентацию (нужное подчеркнуть) демонстрируют готовность припасть к «мудрости» Википедии и прочих интернет-ресурсов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Интернет – привлекательный и опасный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Н</a:t>
            </a:r>
            <a:r>
              <a:rPr lang="ru-RU" dirty="0" smtClean="0"/>
              <a:t>аряду с положительными сторонами какого-либо явления, практически обязательно наличие неких негативных последствий (не обязательно серьёзных и трагических, но, тем не менее, вполне реальных). Так и доступность интернета, обеспечивающая быстрое получение информации и облегчение общения, тем не менее может быть и опасной.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250825" y="160338"/>
            <a:ext cx="8713788" cy="6545262"/>
            <a:chOff x="251520" y="160934"/>
            <a:chExt cx="8712968" cy="6544666"/>
          </a:xfrm>
        </p:grpSpPr>
        <p:sp>
          <p:nvSpPr>
            <p:cNvPr id="4" name="Rectangle 3"/>
            <p:cNvSpPr/>
            <p:nvPr/>
          </p:nvSpPr>
          <p:spPr>
            <a:xfrm>
              <a:off x="251520" y="379989"/>
              <a:ext cx="8712968" cy="1068290"/>
            </a:xfrm>
            <a:prstGeom prst="rect">
              <a:avLst/>
            </a:prstGeom>
            <a:solidFill>
              <a:srgbClr val="9C1106"/>
            </a:solidFill>
            <a:ln>
              <a:solidFill>
                <a:srgbClr val="9C110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51520" y="160934"/>
              <a:ext cx="8712968" cy="6544666"/>
            </a:xfrm>
            <a:prstGeom prst="rect">
              <a:avLst/>
            </a:prstGeom>
            <a:noFill/>
            <a:ln>
              <a:solidFill>
                <a:srgbClr val="9C110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Опасности в интернете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Негативными последствия могут быть в различных аспектах: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- моральном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этическом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физическом, 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правовом,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финансовом...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Следовательно, и противодействие подобным опасностям должно быть многогранным.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Варианты опасностей в интернете и способы противодействия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14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Заражение устройств для работы в сети различными «зловредами» (вирусами, троянами, червями и т.п.) с последующей порчей содержимого устройств, кражей приватной информации, несанкционированным доступом к денежным средствам пострадавшего</a:t>
            </a:r>
            <a:r>
              <a:rPr lang="en-US" sz="2800" smtClean="0">
                <a:solidFill>
                  <a:srgbClr val="C00000"/>
                </a:solidFill>
              </a:rPr>
              <a:t>, </a:t>
            </a:r>
            <a:r>
              <a:rPr lang="ru-RU" sz="2800" smtClean="0">
                <a:solidFill>
                  <a:srgbClr val="C00000"/>
                </a:solidFill>
              </a:rPr>
              <a:t>организацией спам-атак и т.д.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Необходимо антивирусное программное обеспечение от одной из хорошо зарекомендовавших себя компаний – Касперский, </a:t>
            </a:r>
            <a:r>
              <a:rPr lang="en-US" sz="2800" smtClean="0">
                <a:solidFill>
                  <a:schemeClr val="tx2"/>
                </a:solidFill>
              </a:rPr>
              <a:t>NOD32, Norton, Avast </a:t>
            </a:r>
            <a:r>
              <a:rPr lang="ru-RU" sz="2800" smtClean="0">
                <a:solidFill>
                  <a:schemeClr val="tx2"/>
                </a:solidFill>
              </a:rPr>
              <a:t>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Варианты опасностей в интернете и способы противодействия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C00000"/>
                </a:solidFill>
              </a:rPr>
              <a:t>Доступ злоумышленника-хакера к компьютеру через сеть, с последующем исполнением на нём несанкционированных программ, кодов и т.д. с целью кражи информации, её порчи и т.п.</a:t>
            </a:r>
          </a:p>
          <a:p>
            <a:pPr eaLnBrk="1" hangingPunct="1"/>
            <a:r>
              <a:rPr lang="ru-RU" sz="2800" smtClean="0">
                <a:solidFill>
                  <a:schemeClr val="tx2"/>
                </a:solidFill>
              </a:rPr>
              <a:t>Необходим сетевой экран (файервол), предотвращающий хакерские атаки. Представлен как отдельными  программными продуктами (</a:t>
            </a:r>
            <a:r>
              <a:rPr lang="en-US" sz="2800" smtClean="0">
                <a:solidFill>
                  <a:schemeClr val="tx2"/>
                </a:solidFill>
              </a:rPr>
              <a:t>Agnitum Outpost, DefenseWall Personal Firewall…</a:t>
            </a:r>
            <a:r>
              <a:rPr lang="ru-RU" sz="2800" smtClean="0">
                <a:solidFill>
                  <a:schemeClr val="tx2"/>
                </a:solidFill>
              </a:rPr>
              <a:t>)</a:t>
            </a:r>
            <a:r>
              <a:rPr lang="en-US" sz="2800" smtClean="0">
                <a:solidFill>
                  <a:schemeClr val="tx2"/>
                </a:solidFill>
              </a:rPr>
              <a:t>, </a:t>
            </a:r>
            <a:r>
              <a:rPr lang="ru-RU" sz="2800" smtClean="0">
                <a:solidFill>
                  <a:schemeClr val="tx2"/>
                </a:solidFill>
              </a:rPr>
              <a:t>так и входит в состав полных пакетов интернет-безопасности </a:t>
            </a:r>
            <a:r>
              <a:rPr lang="en-US" sz="2800" smtClean="0">
                <a:solidFill>
                  <a:schemeClr val="tx2"/>
                </a:solidFill>
              </a:rPr>
              <a:t>(</a:t>
            </a:r>
            <a:r>
              <a:rPr lang="ru-RU" sz="2800" smtClean="0">
                <a:solidFill>
                  <a:schemeClr val="tx2"/>
                </a:solidFill>
              </a:rPr>
              <a:t>Касперский, </a:t>
            </a:r>
            <a:r>
              <a:rPr lang="en-US" sz="2800" smtClean="0">
                <a:solidFill>
                  <a:schemeClr val="tx2"/>
                </a:solidFill>
              </a:rPr>
              <a:t>Symantec…), </a:t>
            </a:r>
            <a:r>
              <a:rPr lang="ru-RU" sz="2800" smtClean="0">
                <a:solidFill>
                  <a:schemeClr val="tx2"/>
                </a:solidFill>
              </a:rPr>
              <a:t>а кроме того, входит в состав ОС </a:t>
            </a:r>
            <a:r>
              <a:rPr lang="en-US" sz="2800" smtClean="0">
                <a:solidFill>
                  <a:schemeClr val="tx2"/>
                </a:solidFill>
              </a:rPr>
              <a:t>Windows.</a:t>
            </a:r>
            <a:endParaRPr lang="ru-RU" sz="280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Варианты опасностей в интернете и способы противодействия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Просмотр шокирующего или несоответствующего возрасту ребёнка содержимого, пагубно влияющего на детскую психику и неприемлемого в моральном и этическом отношении.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</a:rPr>
              <a:t>Программное обеспечение с функциями родительского контроля. Зачастую подобный функционал составляет часть возможностей антивирусных продуктов, таких как комплексы Касперского, </a:t>
            </a:r>
            <a:r>
              <a:rPr lang="en-US" dirty="0" smtClean="0">
                <a:solidFill>
                  <a:schemeClr val="tx2"/>
                </a:solidFill>
              </a:rPr>
              <a:t>Norton </a:t>
            </a:r>
            <a:r>
              <a:rPr lang="ru-RU" dirty="0" smtClean="0">
                <a:solidFill>
                  <a:schemeClr val="tx2"/>
                </a:solidFill>
              </a:rPr>
              <a:t>и др., а также представлено отдельными утилитами (</a:t>
            </a:r>
            <a:r>
              <a:rPr lang="en-US" dirty="0" smtClean="0">
                <a:solidFill>
                  <a:schemeClr val="tx2"/>
                </a:solidFill>
              </a:rPr>
              <a:t>Crawler Parental Control, Kids Control </a:t>
            </a:r>
            <a:r>
              <a:rPr lang="ru-RU" dirty="0" smtClean="0">
                <a:solidFill>
                  <a:schemeClr val="tx2"/>
                </a:solidFill>
              </a:rPr>
              <a:t>и т.п.)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Варианты опасностей в интернете и способы противодействия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C00000"/>
                </a:solidFill>
              </a:rPr>
              <a:t>Общение в социальных сетях, форумах, чатах, способное нанести вред как в моральном,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этическом, так и (самый жёсткий вариант событий) в физическом смысле.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</a:rPr>
              <a:t>Часть проблемы можно решить с помощью того же программного обеспечения с функциями родительского контроля (установить программный запрет на посещение определённых интернет-ресурсов). Однако, основная ответственность лежит на родителях, обязанных отслеживать посещённые ребёнком сайты и </a:t>
            </a:r>
            <a:r>
              <a:rPr lang="ru-RU" b="1" dirty="0" smtClean="0">
                <a:solidFill>
                  <a:schemeClr val="tx2"/>
                </a:solidFill>
              </a:rPr>
              <a:t>ОБЪЯСНЯТЬ </a:t>
            </a:r>
            <a:r>
              <a:rPr lang="ru-RU" dirty="0" smtClean="0">
                <a:solidFill>
                  <a:schemeClr val="tx2"/>
                </a:solidFill>
              </a:rPr>
              <a:t>ребёнку политику запретов и разрешений. 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0825" y="381000"/>
            <a:ext cx="8713788" cy="106680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0825" y="160338"/>
            <a:ext cx="8713788" cy="6545262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Norton Online Family</a:t>
            </a: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457200" y="2387600"/>
            <a:ext cx="4876800" cy="3937000"/>
          </a:xfrm>
        </p:spPr>
        <p:txBody>
          <a:bodyPr/>
          <a:lstStyle/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Существует бесплатный вариант;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ограничения по времени работы с компьютером;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наблюдение и блокировка </a:t>
            </a:r>
            <a:r>
              <a:rPr lang="en-US" sz="2400" smtClean="0">
                <a:solidFill>
                  <a:schemeClr val="tx2"/>
                </a:solidFill>
              </a:rPr>
              <a:t>web-</a:t>
            </a:r>
            <a:r>
              <a:rPr lang="ru-RU" sz="2400" smtClean="0">
                <a:solidFill>
                  <a:schemeClr val="tx2"/>
                </a:solidFill>
              </a:rPr>
              <a:t>сайтов;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контроль социальных сетей;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мониторинг поиска;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оповещения по электронной почте;</a:t>
            </a:r>
          </a:p>
          <a:p>
            <a:pPr eaLnBrk="1" hangingPunct="1">
              <a:lnSpc>
                <a:spcPts val="2400"/>
              </a:lnSpc>
            </a:pPr>
            <a:r>
              <a:rPr lang="ru-RU" sz="2400" smtClean="0">
                <a:solidFill>
                  <a:schemeClr val="tx2"/>
                </a:solidFill>
              </a:rPr>
              <a:t>контроль выхода в сеть с </a:t>
            </a:r>
            <a:r>
              <a:rPr lang="en-US" sz="2400" smtClean="0">
                <a:solidFill>
                  <a:schemeClr val="tx2"/>
                </a:solidFill>
              </a:rPr>
              <a:t>Android-</a:t>
            </a:r>
            <a:r>
              <a:rPr lang="ru-RU" sz="2400" smtClean="0">
                <a:solidFill>
                  <a:schemeClr val="tx2"/>
                </a:solidFill>
              </a:rPr>
              <a:t>смартфонов.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477000" y="6172200"/>
            <a:ext cx="248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C00000"/>
                </a:solidFill>
              </a:rPr>
              <a:t>onlinefamily.norton.com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102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788" y="2057400"/>
            <a:ext cx="3297237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333375" y="1346200"/>
            <a:ext cx="8810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chemeClr val="tx2"/>
                </a:solidFill>
              </a:rPr>
              <a:t>Одно из самых интересных решений обеспечения родительского контроля:</a:t>
            </a:r>
          </a:p>
        </p:txBody>
      </p:sp>
      <p:sp>
        <p:nvSpPr>
          <p:cNvPr id="10249" name="Rectangle 8"/>
          <p:cNvSpPr>
            <a:spLocks noChangeArrowheads="1"/>
          </p:cNvSpPr>
          <p:nvPr/>
        </p:nvSpPr>
        <p:spPr bwMode="auto">
          <a:xfrm>
            <a:off x="304800" y="6305550"/>
            <a:ext cx="655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2"/>
                </a:solidFill>
              </a:rPr>
              <a:t>Возможности ещё более расширены в платной версии.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609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Безопасность детей в интернете</vt:lpstr>
      <vt:lpstr>Информационный фон</vt:lpstr>
      <vt:lpstr>Интернет – привлекательный и опасный</vt:lpstr>
      <vt:lpstr>Опасности в интернете</vt:lpstr>
      <vt:lpstr>Варианты опасностей в интернете и способы противодействия</vt:lpstr>
      <vt:lpstr>Варианты опасностей в интернете и способы противодействия</vt:lpstr>
      <vt:lpstr>Варианты опасностей в интернете и способы противодействия</vt:lpstr>
      <vt:lpstr>Варианты опасностей в интернете и способы противодействия</vt:lpstr>
      <vt:lpstr>Norton Online Family</vt:lpstr>
      <vt:lpstr>Планшетные решения</vt:lpstr>
      <vt:lpstr>Слайд 11</vt:lpstr>
    </vt:vector>
  </TitlesOfParts>
  <Company>Halliburton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интернете</dc:title>
  <dc:creator>Erle P. Halliburton</dc:creator>
  <cp:lastModifiedBy>OEM</cp:lastModifiedBy>
  <cp:revision>25</cp:revision>
  <dcterms:created xsi:type="dcterms:W3CDTF">2012-09-10T08:04:53Z</dcterms:created>
  <dcterms:modified xsi:type="dcterms:W3CDTF">2016-02-19T11:57:34Z</dcterms:modified>
</cp:coreProperties>
</file>